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9"/>
  </p:notesMasterIdLst>
  <p:sldIdLst>
    <p:sldId id="294" r:id="rId3"/>
    <p:sldId id="7427" r:id="rId4"/>
    <p:sldId id="2147481456" r:id="rId5"/>
    <p:sldId id="260" r:id="rId6"/>
    <p:sldId id="314" r:id="rId7"/>
    <p:sldId id="2147481457" r:id="rId8"/>
    <p:sldId id="2147470529" r:id="rId9"/>
    <p:sldId id="6155" r:id="rId10"/>
    <p:sldId id="2147481523" r:id="rId11"/>
    <p:sldId id="6161" r:id="rId12"/>
    <p:sldId id="2147480750" r:id="rId13"/>
    <p:sldId id="2147481627" r:id="rId14"/>
    <p:sldId id="2147481628" r:id="rId15"/>
    <p:sldId id="2147476894" r:id="rId16"/>
    <p:sldId id="2147481534" r:id="rId17"/>
    <p:sldId id="214748163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DADEA-A080-4215-9C3B-C3924BF3E066}" v="6" dt="2025-10-28T22:45:16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o Asaro" userId="8d78f1dd-9493-42c7-9d36-45ca0be15f7e" providerId="ADAL" clId="{80ADADEA-A080-4215-9C3B-C3924BF3E066}"/>
    <pc:docChg chg="custSel addSld delSld modSld">
      <pc:chgData name="Ivano Asaro" userId="8d78f1dd-9493-42c7-9d36-45ca0be15f7e" providerId="ADAL" clId="{80ADADEA-A080-4215-9C3B-C3924BF3E066}" dt="2025-10-28T22:45:16.824" v="6" actId="403"/>
      <pc:docMkLst>
        <pc:docMk/>
      </pc:docMkLst>
      <pc:sldChg chg="modSp add del mod modClrScheme chgLayout">
        <pc:chgData name="Ivano Asaro" userId="8d78f1dd-9493-42c7-9d36-45ca0be15f7e" providerId="ADAL" clId="{80ADADEA-A080-4215-9C3B-C3924BF3E066}" dt="2025-10-28T22:45:16.824" v="6" actId="403"/>
        <pc:sldMkLst>
          <pc:docMk/>
          <pc:sldMk cId="3017635013" sldId="2147481534"/>
        </pc:sldMkLst>
        <pc:spChg chg="mod ord">
          <ac:chgData name="Ivano Asaro" userId="8d78f1dd-9493-42c7-9d36-45ca0be15f7e" providerId="ADAL" clId="{80ADADEA-A080-4215-9C3B-C3924BF3E066}" dt="2025-10-28T22:45:06.042" v="3" actId="700"/>
          <ac:spMkLst>
            <pc:docMk/>
            <pc:sldMk cId="3017635013" sldId="2147481534"/>
            <ac:spMk id="2" creationId="{3846EEDA-6598-675F-3E19-4A3A25EF441D}"/>
          </ac:spMkLst>
        </pc:spChg>
        <pc:graphicFrameChg chg="mod">
          <ac:chgData name="Ivano Asaro" userId="8d78f1dd-9493-42c7-9d36-45ca0be15f7e" providerId="ADAL" clId="{80ADADEA-A080-4215-9C3B-C3924BF3E066}" dt="2025-10-28T22:45:16.824" v="6" actId="403"/>
          <ac:graphicFrameMkLst>
            <pc:docMk/>
            <pc:sldMk cId="3017635013" sldId="2147481534"/>
            <ac:graphicFrameMk id="11" creationId="{B09665C9-4FD1-50F5-C85B-3ED479A8C7F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08046179950554E-2"/>
          <c:y val="5.9660354111748228E-2"/>
          <c:w val="0.83843631276250818"/>
          <c:h val="0.77686845646551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Contanti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47%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7EF-464E-B948-1978C5F939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45%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7EF-464E-B948-1978C5F939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43%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7EF-464E-B948-1978C5F9394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/>
                      <a:t>41%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0D4-4CAC-B221-09AE30899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4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Foglio1!$B$2:$B$5</c:f>
              <c:numCache>
                <c:formatCode>#,##0</c:formatCode>
                <c:ptCount val="4"/>
                <c:pt idx="0">
                  <c:v>417</c:v>
                </c:pt>
                <c:pt idx="1">
                  <c:v>453</c:v>
                </c:pt>
                <c:pt idx="2">
                  <c:v>474</c:v>
                </c:pt>
                <c:pt idx="3">
                  <c:v>455.09999999999997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EF-464E-B948-1978C5F9394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Carte &amp; Wallet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37%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7EF-464E-B948-1978C5F939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39%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7EF-464E-B948-1978C5F939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41%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7EF-464E-B948-1978C5F939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0D4-4CAC-B221-09AE30899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4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Foglio1!$C$2:$C$5</c:f>
              <c:numCache>
                <c:formatCode>#,##0</c:formatCode>
                <c:ptCount val="4"/>
                <c:pt idx="0">
                  <c:v>331</c:v>
                </c:pt>
                <c:pt idx="1">
                  <c:v>399</c:v>
                </c:pt>
                <c:pt idx="2">
                  <c:v>444</c:v>
                </c:pt>
                <c:pt idx="3">
                  <c:v>477.3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EF-464E-B948-1978C5F9394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Altri strumenti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7EF-464E-B948-1978C5F939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7EF-464E-B948-1978C5F9394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7EF-464E-B948-1978C5F9394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16%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67EF-464E-B948-1978C5F939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16%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7EF-464E-B948-1978C5F939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16%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7EF-464E-B948-1978C5F939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EF-464E-B948-1978C5F939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Foglio1!$D$2:$D$5</c:f>
              <c:numCache>
                <c:formatCode>#,##0</c:formatCode>
                <c:ptCount val="4"/>
                <c:pt idx="0">
                  <c:v>136</c:v>
                </c:pt>
                <c:pt idx="1">
                  <c:v>165</c:v>
                </c:pt>
                <c:pt idx="2">
                  <c:v>177</c:v>
                </c:pt>
                <c:pt idx="3">
                  <c:v>177.60000000000008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7EF-464E-B948-1978C5F939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ser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serLines>
        <c:axId val="480416240"/>
        <c:axId val="407690256"/>
      </c:barChart>
      <c:catAx>
        <c:axId val="48041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1400" b="1" i="0" u="none" strike="noStrike" kern="1200" baseline="0">
                <a:solidFill>
                  <a:srgbClr val="002E54"/>
                </a:solidFill>
                <a:latin typeface="Montserrat" pitchFamily="2" charset="77"/>
                <a:ea typeface="+mn-ea"/>
                <a:cs typeface="+mn-cs"/>
              </a:defRPr>
            </a:pPr>
            <a:endParaRPr lang="it-IT"/>
          </a:p>
        </c:txPr>
        <c:crossAx val="407690256"/>
        <c:crosses val="autoZero"/>
        <c:auto val="1"/>
        <c:lblAlgn val="ctr"/>
        <c:lblOffset val="100"/>
        <c:noMultiLvlLbl val="0"/>
      </c:catAx>
      <c:valAx>
        <c:axId val="4076902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804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it-IT" sz="1400" b="1" i="0" u="none" strike="noStrike" kern="1200" baseline="0">
          <a:solidFill>
            <a:srgbClr val="4D4D4D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710963356092908E-2"/>
          <c:y val="0"/>
          <c:w val="0.96872084950143322"/>
          <c:h val="0.8891024760458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Transato</c:v>
                </c:pt>
              </c:strCache>
            </c:strRef>
          </c:tx>
          <c:spPr>
            <a:solidFill>
              <a:srgbClr val="002E54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8CD-E64F-A326-CEC1611C112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CD-E64F-A326-CEC1611C1128}"/>
              </c:ext>
            </c:extLst>
          </c:dPt>
          <c:dLbls>
            <c:delete val="1"/>
          </c:dLbls>
          <c:cat>
            <c:numRef>
              <c:f>Foglio1!$A$4:$A$9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Foglio1!$B$4:$B$9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D-E64F-A326-CEC1611C112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00BBE6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Lbls>
            <c:delete val="1"/>
          </c:dLbls>
          <c:cat>
            <c:numRef>
              <c:f>Foglio1!$A$4:$A$9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Foglio1!$C$4:$C$9</c:f>
              <c:numCache>
                <c:formatCode>General</c:formatCode>
                <c:ptCount val="6"/>
                <c:pt idx="0">
                  <c:v>64.7</c:v>
                </c:pt>
                <c:pt idx="1">
                  <c:v>85.3</c:v>
                </c:pt>
                <c:pt idx="2">
                  <c:v>133.9</c:v>
                </c:pt>
                <c:pt idx="3">
                  <c:v>192.8</c:v>
                </c:pt>
                <c:pt idx="4">
                  <c:v>240.1</c:v>
                </c:pt>
                <c:pt idx="5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CD-E64F-A326-CEC1611C112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pattFill prst="wdUpDiag">
                <a:fgClr>
                  <a:srgbClr val="017DC1"/>
                </a:fgClr>
                <a:bgClr>
                  <a:srgbClr val="FFFFFF"/>
                </a:bgClr>
              </a:patt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CD-E64F-A326-CEC1611C1128}"/>
              </c:ext>
            </c:extLst>
          </c:dPt>
          <c:dLbls>
            <c:delete val="1"/>
          </c:dLbls>
          <c:cat>
            <c:numRef>
              <c:f>Foglio1!$A$4:$A$9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Foglio1!$D$4:$D$9</c:f>
              <c:numCache>
                <c:formatCode>General</c:formatCode>
                <c:ptCount val="6"/>
                <c:pt idx="2">
                  <c:v>0</c:v>
                </c:pt>
                <c:pt idx="3">
                  <c:v>0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CD-E64F-A326-CEC1611C11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</c:serLines>
        <c:axId val="1346815200"/>
        <c:axId val="1346813024"/>
      </c:barChart>
      <c:catAx>
        <c:axId val="1346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Montserrat" pitchFamily="2" charset="77"/>
              </a:defRPr>
            </a:pPr>
            <a:endParaRPr lang="it-IT"/>
          </a:p>
        </c:txPr>
        <c:crossAx val="1346813024"/>
        <c:crosses val="autoZero"/>
        <c:auto val="1"/>
        <c:lblAlgn val="ctr"/>
        <c:lblOffset val="100"/>
        <c:noMultiLvlLbl val="0"/>
      </c:catAx>
      <c:valAx>
        <c:axId val="134681302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4681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482495857700843E-2"/>
          <c:y val="2.248935685572484E-2"/>
          <c:w val="0.96872084950143322"/>
          <c:h val="0.8891024760458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Transato</c:v>
                </c:pt>
              </c:strCache>
            </c:strRef>
          </c:tx>
          <c:spPr>
            <a:solidFill>
              <a:srgbClr val="017DC1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2E54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DE-48AF-B3FF-500FDDCA8391}"/>
              </c:ext>
            </c:extLst>
          </c:dPt>
          <c:dPt>
            <c:idx val="3"/>
            <c:invertIfNegative val="0"/>
            <c:bubble3D val="0"/>
            <c:spPr>
              <a:solidFill>
                <a:srgbClr val="002E54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47E-427B-9CA3-351CE7296919}"/>
              </c:ext>
            </c:extLst>
          </c:dPt>
          <c:dPt>
            <c:idx val="4"/>
            <c:invertIfNegative val="0"/>
            <c:bubble3D val="0"/>
            <c:spPr>
              <a:solidFill>
                <a:srgbClr val="002E54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D31-D84D-9552-201670B4E60E}"/>
              </c:ext>
            </c:extLst>
          </c:dPt>
          <c:dLbls>
            <c:dLbl>
              <c:idx val="2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400" b="1" i="0" u="none" strike="noStrike" kern="1200" baseline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fld id="{79751C8D-AFD3-41EF-8C21-7C1477EC8D76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1400" b="1" i="0" u="none" strike="noStrike" kern="1200" baseline="0">
                          <a:solidFill>
                            <a:srgbClr val="FFFFFF"/>
                          </a:solidFill>
                          <a:latin typeface="Montserrat" pitchFamily="2" charset="77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400" b="1" i="0" u="none" strike="noStrike" kern="1200" baseline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900"/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DE-48AF-B3FF-500FDDCA8391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066FE3-F31C-A04C-B268-3D01FFE452B4}" type="VALUE">
                      <a:rPr lang="en-US" sz="1400" b="1" i="0" u="none" strike="noStrike" kern="1200" baseline="0" smtClean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kern="1200" baseline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 sz="1400" b="1" i="0" u="none" strike="noStrike" kern="1200" baseline="0">
                      <a:solidFill>
                        <a:srgbClr val="FFFFFF"/>
                      </a:solidFill>
                      <a:latin typeface="Montserrat" pitchFamily="2" charset="77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47E-427B-9CA3-351CE7296919}"/>
                </c:ext>
              </c:extLst>
            </c:dLbl>
            <c:dLbl>
              <c:idx val="4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AF919C-0D09-2147-AE69-7FF949B4D105}" type="VALUE">
                      <a:rPr lang="en-US" sz="1400" b="1" i="0" u="none" strike="noStrike" kern="1200" baseline="0" smtClean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kern="1200" baseline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 sz="1400" b="1" i="0" u="none" strike="noStrike" kern="1200" baseline="0">
                      <a:solidFill>
                        <a:srgbClr val="FFFFFF"/>
                      </a:solidFill>
                      <a:latin typeface="Montserrat" pitchFamily="2" charset="77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D31-D84D-9552-201670B4E60E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Foglio1!$B$4:$B$9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8D31-D84D-9552-201670B4E60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017DC1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Lbls>
            <c:delete val="1"/>
          </c:dLbls>
          <c:cat>
            <c:numRef>
              <c:f>Foglio1!$A$4:$A$9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Foglio1!$C$4:$C$9</c:f>
              <c:numCache>
                <c:formatCode>0.00</c:formatCode>
                <c:ptCount val="6"/>
                <c:pt idx="0">
                  <c:v>1.57</c:v>
                </c:pt>
                <c:pt idx="1">
                  <c:v>2.0099999999999998</c:v>
                </c:pt>
                <c:pt idx="2">
                  <c:v>3.29</c:v>
                </c:pt>
                <c:pt idx="3">
                  <c:v>4.68</c:v>
                </c:pt>
                <c:pt idx="4">
                  <c:v>6.03</c:v>
                </c:pt>
                <c:pt idx="5">
                  <c:v>7.64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31-D84D-9552-201670B4E6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</c:serLines>
        <c:axId val="1346815200"/>
        <c:axId val="1346813024"/>
      </c:barChart>
      <c:catAx>
        <c:axId val="1346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Montserrat" pitchFamily="2" charset="77"/>
              </a:defRPr>
            </a:pPr>
            <a:endParaRPr lang="it-IT"/>
          </a:p>
        </c:txPr>
        <c:crossAx val="1346813024"/>
        <c:crosses val="autoZero"/>
        <c:auto val="1"/>
        <c:lblAlgn val="ctr"/>
        <c:lblOffset val="100"/>
        <c:noMultiLvlLbl val="0"/>
      </c:catAx>
      <c:valAx>
        <c:axId val="1346813024"/>
        <c:scaling>
          <c:orientation val="minMax"/>
          <c:max val="8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4681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20500653823054E-2"/>
          <c:y val="7.4079842320763966E-3"/>
          <c:w val="0.96872084950143322"/>
          <c:h val="0.8891024760458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Carte</c:v>
                </c:pt>
              </c:strCache>
            </c:strRef>
          </c:tx>
          <c:spPr>
            <a:solidFill>
              <a:srgbClr val="00799B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E04-0648-B482-F9B79B28C4C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D0D-4AC6-B4FD-22D709F74C3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ADAC4B3-C466-41BD-B798-A2825C69596F}" type="VALUE">
                      <a:rPr lang="en-US" smtClean="0"/>
                      <a:pPr/>
                      <a:t>[VALORE]</a:t>
                    </a:fld>
                    <a:endParaRPr lang="en-US"/>
                  </a:p>
                  <a:p>
                    <a:r>
                      <a:rPr lang="en-US" sz="900" err="1"/>
                      <a:t>mld</a:t>
                    </a:r>
                    <a:r>
                      <a:rPr lang="en-US" sz="900"/>
                      <a:t> €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56-4CE0-96F1-3BEC752815D4}"/>
                </c:ext>
              </c:extLst>
            </c:dLbl>
            <c:dLbl>
              <c:idx val="1"/>
              <c:tx>
                <c:rich>
                  <a:bodyPr anchorCtr="0"/>
                  <a:lstStyle/>
                  <a:p>
                    <a:pPr algn="ctr" rtl="0"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9ADCD0-F161-44A0-9543-1F458945DA74}" type="VALUE">
                      <a:rPr lang="en-US"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rPr>
                      <a:pPr algn="ctr" rtl="0">
                        <a:defRPr sz="1400" b="1" i="0" u="none" strike="noStrike" kern="1200" baseline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r>
                      <a:rPr lang="en-US" sz="14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</a:p>
                  <a:p>
                    <a:pPr algn="ctr" rtl="0"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rPr>
                      <a:t>mld</a:t>
                    </a:r>
                    <a:r>
                      <a:rPr lang="en-US" sz="9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rPr>
                      <a:t>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55-4087-A934-969A075474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FBDFB8E-8D6C-7143-A75A-A11DE0337977}" type="VALUE">
                      <a:rPr lang="en-US" b="1">
                        <a:solidFill>
                          <a:srgbClr val="FFFFFF"/>
                        </a:solidFill>
                      </a:rPr>
                      <a:pPr/>
                      <a:t>[VALORE]</a:t>
                    </a:fld>
                    <a:endParaRPr lang="en-US" b="1">
                      <a:solidFill>
                        <a:srgbClr val="FFFFFF"/>
                      </a:solidFill>
                    </a:endParaRPr>
                  </a:p>
                  <a:p>
                    <a:r>
                      <a:rPr lang="en-US" sz="900" b="1" err="1">
                        <a:solidFill>
                          <a:srgbClr val="FFFFFF"/>
                        </a:solidFill>
                      </a:rPr>
                      <a:t>mld</a:t>
                    </a:r>
                    <a:r>
                      <a:rPr lang="en-US" sz="900" b="1">
                        <a:solidFill>
                          <a:srgbClr val="FFFFFF"/>
                        </a:solidFill>
                      </a:rPr>
                      <a:t> €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C4D-4E10-B1AC-7765906334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algn="ctr" rtl="0">
                      <a:defRPr sz="1400" b="1">
                        <a:solidFill>
                          <a:srgbClr val="FFFFFF"/>
                        </a:solidFill>
                      </a:defRPr>
                    </a:pPr>
                    <a:fld id="{B6A90C66-A079-7B48-8E7A-A5A70FC8A702}" type="VALUE">
                      <a:rPr lang="en-US" sz="1400" b="1">
                        <a:solidFill>
                          <a:srgbClr val="FFFFFF"/>
                        </a:solidFill>
                      </a:rPr>
                      <a:pPr algn="ctr" rtl="0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t>[VALORE]</a:t>
                    </a:fld>
                    <a:endParaRPr lang="en-US" sz="1400" b="1">
                      <a:solidFill>
                        <a:srgbClr val="FFFFFF"/>
                      </a:solidFill>
                    </a:endParaRPr>
                  </a:p>
                  <a:p>
                    <a:pPr algn="ctr" rtl="0">
                      <a:defRPr sz="1400" b="1">
                        <a:solidFill>
                          <a:srgbClr val="FFFFFF"/>
                        </a:solidFill>
                      </a:defRPr>
                    </a:pPr>
                    <a:r>
                      <a:rPr lang="en-US" sz="900" b="1" err="1">
                        <a:solidFill>
                          <a:srgbClr val="FFFFFF"/>
                        </a:solidFill>
                      </a:rPr>
                      <a:t>mld</a:t>
                    </a:r>
                    <a:r>
                      <a:rPr lang="en-US" sz="900" b="1">
                        <a:solidFill>
                          <a:srgbClr val="FFFFFF"/>
                        </a:solidFill>
                      </a:rPr>
                      <a:t>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E04-0648-B482-F9B79B28C4C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algn="ctr" rtl="0">
                      <a:defRPr sz="1400" b="1">
                        <a:solidFill>
                          <a:srgbClr val="FFFFFF"/>
                        </a:solidFill>
                      </a:defRPr>
                    </a:pPr>
                    <a:fld id="{18F92D8D-855E-5F47-8C80-5CF81AC5F5B9}" type="VALUE">
                      <a:rPr lang="en-US" sz="1400" b="1">
                        <a:solidFill>
                          <a:srgbClr val="FFFFFF"/>
                        </a:solidFill>
                      </a:rPr>
                      <a:pPr algn="ctr" rtl="0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t>[VALORE]</a:t>
                    </a:fld>
                    <a:endParaRPr lang="en-US" sz="1400" b="1">
                      <a:solidFill>
                        <a:srgbClr val="FFFFFF"/>
                      </a:solidFill>
                    </a:endParaRPr>
                  </a:p>
                  <a:p>
                    <a:pPr algn="ctr" rtl="0">
                      <a:defRPr sz="1400" b="1">
                        <a:solidFill>
                          <a:srgbClr val="FFFFFF"/>
                        </a:solidFill>
                      </a:defRPr>
                    </a:pPr>
                    <a:r>
                      <a:rPr lang="en-US" sz="900" b="1" err="1">
                        <a:solidFill>
                          <a:srgbClr val="FFFFFF"/>
                        </a:solidFill>
                      </a:rPr>
                      <a:t>mld</a:t>
                    </a:r>
                    <a:r>
                      <a:rPr lang="en-US" sz="900" b="1">
                        <a:solidFill>
                          <a:srgbClr val="FFFFFF"/>
                        </a:solidFill>
                      </a:rPr>
                      <a:t>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0D-4AC6-B4FD-22D709F74C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 algn="ctr" rtl="0">
                      <a:defRPr sz="1400" b="1">
                        <a:solidFill>
                          <a:srgbClr val="FFFFFF"/>
                        </a:solidFill>
                      </a:defRPr>
                    </a:pPr>
                    <a:fld id="{4E4C7166-7910-4CE9-AE1C-EDBAA8039C1B}" type="VALUE">
                      <a:rPr lang="en-US" sz="1400" b="1">
                        <a:solidFill>
                          <a:srgbClr val="FFFFFF"/>
                        </a:solidFill>
                      </a:rPr>
                      <a:pPr algn="ctr" rtl="0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t>[VALORE]</a:t>
                    </a:fld>
                    <a:endParaRPr lang="en-US" sz="1400" b="1">
                      <a:solidFill>
                        <a:srgbClr val="FFFFFF"/>
                      </a:solidFill>
                    </a:endParaRPr>
                  </a:p>
                  <a:p>
                    <a:pPr algn="ctr" rtl="0">
                      <a:defRPr sz="1400" b="1">
                        <a:solidFill>
                          <a:srgbClr val="FFFFFF"/>
                        </a:solidFill>
                      </a:defRPr>
                    </a:pPr>
                    <a:r>
                      <a:rPr lang="en-US" sz="900" b="1" err="1">
                        <a:solidFill>
                          <a:srgbClr val="FFFFFF"/>
                        </a:solidFill>
                      </a:rPr>
                      <a:t>mld</a:t>
                    </a:r>
                    <a:r>
                      <a:rPr lang="en-US" sz="900" b="1">
                        <a:solidFill>
                          <a:srgbClr val="FFFFFF"/>
                        </a:solidFill>
                      </a:rPr>
                      <a:t> €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371-40ED-B565-408A0D6060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Foglio1!$B$2:$B$7</c:f>
              <c:numCache>
                <c:formatCode>0</c:formatCode>
                <c:ptCount val="6"/>
                <c:pt idx="0">
                  <c:v>63.2</c:v>
                </c:pt>
                <c:pt idx="1">
                  <c:v>82.3</c:v>
                </c:pt>
                <c:pt idx="2">
                  <c:v>127.6</c:v>
                </c:pt>
                <c:pt idx="3">
                  <c:v>178.1</c:v>
                </c:pt>
                <c:pt idx="4">
                  <c:v>215</c:v>
                </c:pt>
                <c:pt idx="5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0D-4AC6-B4FD-22D709F74C3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NFC</c:v>
                </c:pt>
              </c:strCache>
            </c:strRef>
          </c:tx>
          <c:spPr>
            <a:solidFill>
              <a:srgbClr val="16AAFF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Lbls>
            <c:delete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Foglio1!$C$2:$C$7</c:f>
              <c:numCache>
                <c:formatCode>0</c:formatCode>
                <c:ptCount val="6"/>
                <c:pt idx="0">
                  <c:v>1.6</c:v>
                </c:pt>
                <c:pt idx="1">
                  <c:v>3</c:v>
                </c:pt>
                <c:pt idx="2">
                  <c:v>6.3</c:v>
                </c:pt>
                <c:pt idx="3">
                  <c:v>14.7</c:v>
                </c:pt>
                <c:pt idx="4">
                  <c:v>26.7</c:v>
                </c:pt>
                <c:pt idx="5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2-B849-8A64-EA0D0B9A50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</c:serLines>
        <c:axId val="1346815200"/>
        <c:axId val="1346813024"/>
      </c:barChart>
      <c:catAx>
        <c:axId val="1346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/>
            </a:pPr>
            <a:endParaRPr lang="it-IT"/>
          </a:p>
        </c:txPr>
        <c:crossAx val="1346813024"/>
        <c:crosses val="autoZero"/>
        <c:auto val="1"/>
        <c:lblAlgn val="ctr"/>
        <c:lblOffset val="100"/>
        <c:noMultiLvlLbl val="0"/>
      </c:catAx>
      <c:valAx>
        <c:axId val="1346813024"/>
        <c:scaling>
          <c:orientation val="minMax"/>
          <c:max val="300"/>
        </c:scaling>
        <c:delete val="1"/>
        <c:axPos val="l"/>
        <c:numFmt formatCode="#,##0" sourceLinked="0"/>
        <c:majorTickMark val="out"/>
        <c:minorTickMark val="none"/>
        <c:tickLblPos val="nextTo"/>
        <c:crossAx val="134681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txPr>
    <a:bodyPr/>
    <a:lstStyle/>
    <a:p>
      <a:pPr>
        <a:defRPr sz="1600">
          <a:latin typeface="Montserrat" panose="00000500000000000000" pitchFamily="2" charset="0"/>
        </a:defRPr>
      </a:pPr>
      <a:endParaRPr lang="it-I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20500653823054E-2"/>
          <c:y val="7.4079842320763966E-3"/>
          <c:w val="0.96872084950143322"/>
          <c:h val="0.8891024760458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Carte</c:v>
                </c:pt>
              </c:strCache>
            </c:strRef>
          </c:tx>
          <c:spPr>
            <a:solidFill>
              <a:srgbClr val="00799B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99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3E4-4264-87CF-8AE81E10B57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DE-48AF-B3FF-500FDDCA83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47E-427B-9CA3-351CE729691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D31-D84D-9552-201670B4E6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6F7448F-E3EE-4BBF-B231-C21FF71523AE}" type="VALUE">
                      <a:rPr lang="en-US" smtClean="0"/>
                      <a:pPr/>
                      <a:t>[VALORE]</a:t>
                    </a:fld>
                    <a:endParaRPr lang="en-US"/>
                  </a:p>
                  <a:p>
                    <a:r>
                      <a:rPr lang="en-US" sz="900" err="1"/>
                      <a:t>mld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E4-4264-87CF-8AE81E10B575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FFFF"/>
                        </a:solidFill>
                      </a:rPr>
                      <a:t>1,9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FFFFF"/>
                        </a:solidFill>
                        <a:latin typeface="Montserrat" panose="00000500000000000000" pitchFamily="2" charset="0"/>
                      </a:rPr>
                      <a:t>mld</a:t>
                    </a:r>
                    <a:endParaRPr lang="en-US" sz="1000" b="1" i="0" u="none" strike="noStrike" kern="1200" baseline="0">
                      <a:solidFill>
                        <a:srgbClr val="FFFFFF"/>
                      </a:solidFill>
                      <a:latin typeface="Montserrat" panose="000005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3E4-4264-87CF-8AE81E10B575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1FE633C2-C12E-48D0-B909-6D935114EE3F}" type="VALUE">
                      <a:rPr lang="en-US" smtClean="0">
                        <a:solidFill>
                          <a:srgbClr val="FFFFFF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>
                      <a:solidFill>
                        <a:srgbClr val="FFFFFF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FFFFF"/>
                        </a:solidFill>
                        <a:latin typeface="Montserrat" panose="00000500000000000000" pitchFamily="2" charset="0"/>
                      </a:rPr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DE-48AF-B3FF-500FDDCA8391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D322F401-1954-4BCB-95B2-C2DC417DC8D3}" type="VALUE">
                      <a:rPr lang="en-US" smtClean="0">
                        <a:solidFill>
                          <a:srgbClr val="FFFFFF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>
                      <a:solidFill>
                        <a:srgbClr val="FFFFFF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FFFFF"/>
                        </a:solidFill>
                        <a:latin typeface="Montserrat" panose="00000500000000000000" pitchFamily="2" charset="0"/>
                      </a:rPr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47E-427B-9CA3-351CE7296919}"/>
                </c:ext>
              </c:extLst>
            </c:dLbl>
            <c:dLbl>
              <c:idx val="4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39ACBE21-9D29-48E2-9769-BFEE2CEE1F9C}" type="VALUE">
                      <a:rPr lang="en-US" smtClean="0">
                        <a:solidFill>
                          <a:srgbClr val="FFFFFF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>
                      <a:solidFill>
                        <a:srgbClr val="FFFFFF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FFFFF"/>
                        </a:solidFill>
                        <a:latin typeface="Montserrat" panose="00000500000000000000" pitchFamily="2" charset="0"/>
                      </a:rPr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D31-D84D-9552-201670B4E60E}"/>
                </c:ext>
              </c:extLst>
            </c:dLbl>
            <c:dLbl>
              <c:idx val="5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F7A46D75-2E4F-494C-840C-6139CB08B585}" type="VALUE">
                      <a:rPr lang="en-US" smtClean="0">
                        <a:solidFill>
                          <a:srgbClr val="FFFFFF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>
                      <a:solidFill>
                        <a:srgbClr val="FFFFFF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FFFFF"/>
                        </a:solidFill>
                        <a:latin typeface="Montserrat" panose="00000500000000000000" pitchFamily="2" charset="0"/>
                      </a:rPr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3E4-4264-87CF-8AE81E10B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FFFF"/>
                    </a:solidFill>
                    <a:latin typeface="Montserrat" panose="00000500000000000000" pitchFamily="2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Foglio1!$B$4:$B$9</c:f>
              <c:numCache>
                <c:formatCode>0.0</c:formatCode>
                <c:ptCount val="6"/>
                <c:pt idx="0">
                  <c:v>1.53</c:v>
                </c:pt>
                <c:pt idx="1">
                  <c:v>1.9</c:v>
                </c:pt>
                <c:pt idx="2">
                  <c:v>3.13</c:v>
                </c:pt>
                <c:pt idx="3">
                  <c:v>4.2300000000000004</c:v>
                </c:pt>
                <c:pt idx="4">
                  <c:v>5.13</c:v>
                </c:pt>
                <c:pt idx="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31-D84D-9552-201670B4E60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NFC</c:v>
                </c:pt>
              </c:strCache>
            </c:strRef>
          </c:tx>
          <c:spPr>
            <a:solidFill>
              <a:srgbClr val="16AAFF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6904627022698521E-3"/>
                  <c:y val="-5.9263873856611173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16AA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16AAFF"/>
                        </a:solidFill>
                      </a:rPr>
                      <a:t>0,05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16AA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err="1">
                        <a:solidFill>
                          <a:srgbClr val="16AAFF"/>
                        </a:solidFill>
                        <a:latin typeface="Montserrat" panose="00000500000000000000" pitchFamily="2" charset="0"/>
                      </a:rPr>
                      <a:t>mld</a:t>
                    </a:r>
                    <a:endParaRPr lang="en-US" sz="1000" b="1" i="0" u="none" strike="noStrike" kern="1200" baseline="0">
                      <a:solidFill>
                        <a:srgbClr val="16AAFF"/>
                      </a:solidFill>
                      <a:latin typeface="Montserrat" panose="000005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DDE-412D-A021-F8435F4979CA}"/>
                </c:ext>
              </c:extLst>
            </c:dLbl>
            <c:dLbl>
              <c:idx val="1"/>
              <c:layout>
                <c:manualLayout>
                  <c:x val="3.0991458192310982E-17"/>
                  <c:y val="-6.6671858088687502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16AA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F08974C4-37B4-4787-B2A5-BB81D1DE7E8C}" type="VALUE">
                      <a:rPr lang="en-US" smtClean="0">
                        <a:solidFill>
                          <a:srgbClr val="16AAFF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rgbClr val="16AAFF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>
                      <a:solidFill>
                        <a:srgbClr val="16AAFF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16AA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err="1">
                        <a:solidFill>
                          <a:srgbClr val="16AAFF"/>
                        </a:solidFill>
                        <a:latin typeface="Montserrat" panose="00000500000000000000" pitchFamily="2" charset="0"/>
                      </a:rPr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DDE-412D-A021-F8435F4979CA}"/>
                </c:ext>
              </c:extLst>
            </c:dLbl>
            <c:dLbl>
              <c:idx val="2"/>
              <c:layout>
                <c:manualLayout>
                  <c:x val="0"/>
                  <c:y val="-6.6671858088687572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16AA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84309C37-6524-4973-872D-E2F10D172307}" type="VALUE">
                      <a:rPr lang="en-US" smtClean="0">
                        <a:solidFill>
                          <a:srgbClr val="16AAFF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rgbClr val="16AAFF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>
                      <a:solidFill>
                        <a:srgbClr val="16AAFF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16AA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err="1">
                        <a:solidFill>
                          <a:srgbClr val="16AAFF"/>
                        </a:solidFill>
                        <a:latin typeface="Montserrat" panose="00000500000000000000" pitchFamily="2" charset="0"/>
                      </a:rPr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DDE-412D-A021-F8435F4979CA}"/>
                </c:ext>
              </c:extLst>
            </c:dLbl>
            <c:dLbl>
              <c:idx val="3"/>
              <c:layout>
                <c:manualLayout>
                  <c:x val="0"/>
                  <c:y val="-8.889581078491679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16AA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1CFD2F22-78F6-47D2-B4E8-3FFD8890F646}" type="VALUE">
                      <a:rPr lang="en-US" smtClean="0">
                        <a:solidFill>
                          <a:srgbClr val="16AAFF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kern="1200" baseline="0">
                          <a:solidFill>
                            <a:srgbClr val="16AAFF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>
                      <a:solidFill>
                        <a:srgbClr val="16AAFF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16AA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err="1">
                        <a:solidFill>
                          <a:srgbClr val="16AAFF"/>
                        </a:solidFill>
                        <a:latin typeface="Montserrat" panose="00000500000000000000" pitchFamily="2" charset="0"/>
                      </a:rPr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DDE-412D-A021-F8435F4979CA}"/>
                </c:ext>
              </c:extLst>
            </c:dLbl>
            <c:dLbl>
              <c:idx val="4"/>
              <c:layout>
                <c:manualLayout>
                  <c:x val="-1.6904627022698521E-3"/>
                  <c:y val="-0.10741577136510776"/>
                </c:manualLayout>
              </c:layout>
              <c:tx>
                <c:rich>
                  <a:bodyPr/>
                  <a:lstStyle/>
                  <a:p>
                    <a:fld id="{66720C73-4D67-477C-8ABC-F6082DFF1005}" type="VALUE">
                      <a:rPr lang="en-US" smtClean="0"/>
                      <a:pPr/>
                      <a:t>[VALORE]</a:t>
                    </a:fld>
                    <a:endParaRPr lang="en-US"/>
                  </a:p>
                  <a:p>
                    <a:r>
                      <a:rPr lang="en-US" sz="1000" err="1"/>
                      <a:t>mld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DDE-412D-A021-F8435F4979C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DE-412D-A021-F8435F4979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6AAFF"/>
                    </a:solidFill>
                    <a:latin typeface="Montserrat" panose="00000500000000000000" pitchFamily="2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Foglio1!$C$4:$C$9</c:f>
              <c:numCache>
                <c:formatCode>0.0</c:formatCode>
                <c:ptCount val="6"/>
                <c:pt idx="0">
                  <c:v>0.04</c:v>
                </c:pt>
                <c:pt idx="1">
                  <c:v>6.9000000000000006E-2</c:v>
                </c:pt>
                <c:pt idx="2">
                  <c:v>0.17299999999999999</c:v>
                </c:pt>
                <c:pt idx="3">
                  <c:v>0.5</c:v>
                </c:pt>
                <c:pt idx="4">
                  <c:v>0.93700000000000006</c:v>
                </c:pt>
                <c:pt idx="5">
                  <c:v>1.5469999999999999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31-D84D-9552-201670B4E6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</c:serLines>
        <c:axId val="1346815200"/>
        <c:axId val="1346813024"/>
      </c:barChart>
      <c:catAx>
        <c:axId val="1346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Montserrat" pitchFamily="2" charset="77"/>
              </a:defRPr>
            </a:pPr>
            <a:endParaRPr lang="it-IT"/>
          </a:p>
        </c:txPr>
        <c:crossAx val="1346813024"/>
        <c:crosses val="autoZero"/>
        <c:auto val="1"/>
        <c:lblAlgn val="ctr"/>
        <c:lblOffset val="100"/>
        <c:noMultiLvlLbl val="0"/>
      </c:catAx>
      <c:valAx>
        <c:axId val="1346813024"/>
        <c:scaling>
          <c:orientation val="minMax"/>
          <c:max val="8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4681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205125733348E-2"/>
          <c:y val="7.4079368668266386E-3"/>
          <c:w val="0.96872084950143322"/>
          <c:h val="0.8891024760458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Transato</c:v>
                </c:pt>
              </c:strCache>
            </c:strRef>
          </c:tx>
          <c:spPr>
            <a:solidFill>
              <a:srgbClr val="00BBE6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BE6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5-4C4F-A3A1-9D59D90DD815}"/>
              </c:ext>
            </c:extLst>
          </c:dPt>
          <c:dPt>
            <c:idx val="4"/>
            <c:invertIfNegative val="0"/>
            <c:bubble3D val="0"/>
            <c:spPr>
              <a:solidFill>
                <a:srgbClr val="00BBE6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D31-D84D-9552-201670B4E60E}"/>
              </c:ext>
            </c:extLst>
          </c:dPt>
          <c:dLbls>
            <c:delete val="1"/>
          </c:dLbls>
          <c:cat>
            <c:numRef>
              <c:f>Foglio1!$A$4:$A$9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Foglio1!$B$4:$B$9</c:f>
              <c:numCache>
                <c:formatCode>0.0</c:formatCode>
                <c:ptCount val="6"/>
                <c:pt idx="0">
                  <c:v>3.1124000000000001</c:v>
                </c:pt>
                <c:pt idx="1">
                  <c:v>4.9847999999999999</c:v>
                </c:pt>
                <c:pt idx="2">
                  <c:v>9.6999999999999993</c:v>
                </c:pt>
                <c:pt idx="3">
                  <c:v>20.026299999999999</c:v>
                </c:pt>
                <c:pt idx="4">
                  <c:v>37.055</c:v>
                </c:pt>
                <c:pt idx="5">
                  <c:v>56.677999999999997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31-D84D-9552-201670B4E6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</c:serLines>
        <c:axId val="1346815200"/>
        <c:axId val="1346813024"/>
      </c:barChart>
      <c:catAx>
        <c:axId val="1346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Montserrat" pitchFamily="2" charset="77"/>
              </a:defRPr>
            </a:pPr>
            <a:endParaRPr lang="it-IT"/>
          </a:p>
        </c:txPr>
        <c:crossAx val="1346813024"/>
        <c:crosses val="autoZero"/>
        <c:auto val="1"/>
        <c:lblAlgn val="ctr"/>
        <c:lblOffset val="100"/>
        <c:noMultiLvlLbl val="0"/>
      </c:catAx>
      <c:valAx>
        <c:axId val="1346813024"/>
        <c:scaling>
          <c:orientation val="minMax"/>
          <c:max val="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4681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20500653823054E-2"/>
          <c:y val="7.4079842320763966E-3"/>
          <c:w val="0.96872084950143322"/>
          <c:h val="0.8891024760458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Transato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C6-0C41-9D55-ECB4C180FFF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D31-D84D-9552-201670B4E60E}"/>
              </c:ext>
            </c:extLst>
          </c:dPt>
          <c:dLbls>
            <c:delete val="1"/>
          </c:dLbls>
          <c:cat>
            <c:numRef>
              <c:f>Foglio1!$A$4:$A$9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Foglio1!$B$4:$B$9</c:f>
              <c:numCache>
                <c:formatCode>0.0</c:formatCode>
                <c:ptCount val="6"/>
                <c:pt idx="0">
                  <c:v>1.1823999999999999</c:v>
                </c:pt>
                <c:pt idx="1">
                  <c:v>1.5147999999999999</c:v>
                </c:pt>
                <c:pt idx="2">
                  <c:v>2.4388000000000001</c:v>
                </c:pt>
                <c:pt idx="3">
                  <c:v>3.9062999999999999</c:v>
                </c:pt>
                <c:pt idx="4">
                  <c:v>6.0678000000000001</c:v>
                </c:pt>
                <c:pt idx="5">
                  <c:v>9.3059999999999992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31-D84D-9552-201670B4E60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49BECD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08-48C2-974F-DCDF5A6A03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EFCA884-AFDA-4E44-9445-E348C8DD0C07}" type="VALUE">
                      <a:rPr lang="en-US" smtClean="0"/>
                      <a:pPr/>
                      <a:t>[VALORE]</a:t>
                    </a:fld>
                    <a:endParaRPr lang="en-US"/>
                  </a:p>
                  <a:p>
                    <a:r>
                      <a:rPr lang="en-US" sz="900" err="1"/>
                      <a:t>mld</a:t>
                    </a:r>
                    <a:r>
                      <a:rPr lang="en-US" sz="900"/>
                      <a:t> €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88A-F14F-97A5-7A6B708165D6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400" b="1" i="0" u="none" strike="noStrike" kern="1200" baseline="0">
                        <a:solidFill>
                          <a:srgbClr val="F3FBF7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fld id="{097F9FF0-CB1F-CD4E-8230-A16EBF947E07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1400" b="1" i="0" u="none" strike="noStrike" kern="1200" baseline="0">
                          <a:solidFill>
                            <a:srgbClr val="F3FBF7"/>
                          </a:solidFill>
                          <a:latin typeface="Montserrat" pitchFamily="2" charset="77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400" b="1" i="0" u="none" strike="noStrike" kern="1200" baseline="0">
                        <a:solidFill>
                          <a:srgbClr val="F3FBF7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3FBF7"/>
                        </a:solidFill>
                        <a:latin typeface="Montserrat" pitchFamily="2" charset="77"/>
                      </a:rPr>
                      <a:t>mld</a:t>
                    </a:r>
                    <a:r>
                      <a:rPr lang="en-US" sz="900" b="1" i="0" u="none" strike="noStrike" kern="1200" baseline="0">
                        <a:solidFill>
                          <a:srgbClr val="F3FBF7"/>
                        </a:solidFill>
                        <a:latin typeface="Montserrat" pitchFamily="2" charset="77"/>
                      </a:rPr>
                      <a:t>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8A-F14F-97A5-7A6B708165D6}"/>
                </c:ext>
              </c:extLst>
            </c:dLbl>
            <c:dLbl>
              <c:idx val="4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400" b="1" i="0" u="none" strike="noStrike" kern="1200" baseline="0">
                        <a:solidFill>
                          <a:srgbClr val="F3FBF7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fld id="{02647AE1-33CB-F145-98A1-2F7303555CDE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1400" b="1" i="0" u="none" strike="noStrike" kern="1200" baseline="0">
                          <a:solidFill>
                            <a:srgbClr val="F3FBF7"/>
                          </a:solidFill>
                          <a:latin typeface="Montserrat" pitchFamily="2" charset="77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400" b="1" i="0" u="none" strike="noStrike" kern="1200" baseline="0">
                        <a:solidFill>
                          <a:srgbClr val="F3FBF7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3FBF7"/>
                        </a:solidFill>
                        <a:latin typeface="Montserrat" pitchFamily="2" charset="77"/>
                      </a:rPr>
                      <a:t>mld</a:t>
                    </a:r>
                    <a:r>
                      <a:rPr lang="en-US" sz="900" b="1" i="0" u="none" strike="noStrike" kern="1200" baseline="0">
                        <a:solidFill>
                          <a:srgbClr val="F3FBF7"/>
                        </a:solidFill>
                        <a:latin typeface="Montserrat" pitchFamily="2" charset="77"/>
                      </a:rPr>
                      <a:t>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88A-F14F-97A5-7A6B708165D6}"/>
                </c:ext>
              </c:extLst>
            </c:dLbl>
            <c:dLbl>
              <c:idx val="5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400" b="1" i="0" u="none" strike="noStrike" kern="1200" baseline="0">
                        <a:solidFill>
                          <a:srgbClr val="F3FBF7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fld id="{B08BFE96-8E98-E34D-B29B-505D35432C9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1400" b="1" i="0" u="none" strike="noStrike" kern="1200" baseline="0">
                          <a:solidFill>
                            <a:srgbClr val="F3FBF7"/>
                          </a:solidFill>
                          <a:latin typeface="Montserrat" pitchFamily="2" charset="77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400" b="1" i="0" u="none" strike="noStrike" kern="1200" baseline="0">
                        <a:solidFill>
                          <a:srgbClr val="F3FBF7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3FBF7"/>
                        </a:solidFill>
                        <a:latin typeface="Montserrat" pitchFamily="2" charset="77"/>
                      </a:rPr>
                      <a:t>mld</a:t>
                    </a:r>
                    <a:r>
                      <a:rPr lang="en-US" sz="900" b="1" i="0" u="none" strike="noStrike" kern="1200" baseline="0">
                        <a:solidFill>
                          <a:srgbClr val="F3FBF7"/>
                        </a:solidFill>
                        <a:latin typeface="Montserrat" pitchFamily="2" charset="77"/>
                      </a:rPr>
                      <a:t> 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88A-F14F-97A5-7A6B70816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3FBF7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Foglio1!$A$4:$A$9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Foglio1!$C$4:$C$9</c:f>
              <c:numCache>
                <c:formatCode>0.0</c:formatCode>
                <c:ptCount val="6"/>
                <c:pt idx="0">
                  <c:v>1.93</c:v>
                </c:pt>
                <c:pt idx="1">
                  <c:v>3.47</c:v>
                </c:pt>
                <c:pt idx="2">
                  <c:v>7.4</c:v>
                </c:pt>
                <c:pt idx="3">
                  <c:v>16.282</c:v>
                </c:pt>
                <c:pt idx="4">
                  <c:v>30.960999999999999</c:v>
                </c:pt>
                <c:pt idx="5">
                  <c:v>47.372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31-D84D-9552-201670B4E6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</c:serLines>
        <c:axId val="1346815200"/>
        <c:axId val="1346813024"/>
      </c:barChart>
      <c:catAx>
        <c:axId val="1346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Montserrat" pitchFamily="2" charset="77"/>
              </a:defRPr>
            </a:pPr>
            <a:endParaRPr lang="it-IT"/>
          </a:p>
        </c:txPr>
        <c:crossAx val="1346813024"/>
        <c:crosses val="autoZero"/>
        <c:auto val="1"/>
        <c:lblAlgn val="ctr"/>
        <c:lblOffset val="100"/>
        <c:noMultiLvlLbl val="0"/>
      </c:catAx>
      <c:valAx>
        <c:axId val="1346813024"/>
        <c:scaling>
          <c:orientation val="minMax"/>
          <c:max val="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4681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01481091158236E-2"/>
          <c:y val="1.7315457627472799E-2"/>
          <c:w val="0.98112126260812849"/>
          <c:h val="0.97327959825805022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89-6B4D-93CE-03E99888D22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89-6B4D-93CE-03E99888D22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89-6B4D-93CE-03E99888D22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89-6B4D-93CE-03E99888D22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89-6B4D-93CE-03E99888D2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89-6B4D-93CE-03E99888D220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89-6B4D-93CE-03E99888D220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F89-6B4D-93CE-03E99888D220}"/>
              </c:ext>
            </c:extLst>
          </c:dPt>
          <c:dPt>
            <c:idx val="8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F89-6B4D-93CE-03E99888D220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F89-6B4D-93CE-03E99888D220}"/>
              </c:ext>
            </c:extLst>
          </c:dPt>
          <c:dLbls>
            <c:dLbl>
              <c:idx val="0"/>
              <c:layout>
                <c:manualLayout>
                  <c:x val="-8.383543995321923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it-IT" sz="16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64383470211187"/>
                      <c:h val="0.36697059826718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89-6B4D-93CE-03E99888D22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89-6B4D-93CE-03E99888D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600" b="1" i="0" u="none" strike="noStrike" kern="1200" baseline="0">
                    <a:solidFill>
                      <a:srgbClr val="4D4D4D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NFC</c:v>
                </c:pt>
                <c:pt idx="1">
                  <c:v>App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44.7</c:v>
                </c:pt>
                <c:pt idx="1">
                  <c:v>2.6999999999999957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F89-6B4D-93CE-03E99888D2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it-IT" sz="1400" b="1" i="0" u="none" strike="noStrike" kern="1200" baseline="0">
          <a:solidFill>
            <a:srgbClr val="4D4D4D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83624535845557E-3"/>
          <c:y val="5.9660354111748228E-2"/>
          <c:w val="0.94045832341208435"/>
          <c:h val="0.77686845646551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Tradizionali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786-47CE-A415-29BF5BA33C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786-47CE-A415-29BF5BA33C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786-47CE-A415-29BF5BA33C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786-47CE-A415-29BF5BA33CD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786-47CE-A415-29BF5BA33CD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786-47CE-A415-29BF5BA33CD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F5D-BA4D-8A14-3650544A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4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Foglio1!$B$2:$B$8</c:f>
              <c:numCache>
                <c:formatCode>#,##0</c:formatCode>
                <c:ptCount val="7"/>
                <c:pt idx="0">
                  <c:v>1911988</c:v>
                </c:pt>
                <c:pt idx="1">
                  <c:v>2003934</c:v>
                </c:pt>
                <c:pt idx="2">
                  <c:v>2057437</c:v>
                </c:pt>
                <c:pt idx="3">
                  <c:v>2154989</c:v>
                </c:pt>
                <c:pt idx="4">
                  <c:v>1894137</c:v>
                </c:pt>
                <c:pt idx="5">
                  <c:v>1917499</c:v>
                </c:pt>
                <c:pt idx="6">
                  <c:v>1967565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06-4113-B4F5-7124C6EE333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786-47CE-A415-29BF5BA33C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786-47CE-A415-29BF5BA33C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786-47CE-A415-29BF5BA33C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786-47CE-A415-29BF5BA33CD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786-47CE-A415-29BF5BA33CD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786-47CE-A415-29BF5BA33CD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F5D-BA4D-8A14-3650544A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4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Foglio1!$C$2:$C$8</c:f>
              <c:numCache>
                <c:formatCode>#,##0</c:formatCode>
                <c:ptCount val="7"/>
                <c:pt idx="0">
                  <c:v>188012</c:v>
                </c:pt>
                <c:pt idx="1">
                  <c:v>280659</c:v>
                </c:pt>
                <c:pt idx="2">
                  <c:v>310004</c:v>
                </c:pt>
                <c:pt idx="3">
                  <c:v>465011</c:v>
                </c:pt>
                <c:pt idx="4">
                  <c:v>885863</c:v>
                </c:pt>
                <c:pt idx="5">
                  <c:v>945231</c:v>
                </c:pt>
                <c:pt idx="6">
                  <c:v>1023353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06-4113-B4F5-7124C6EE333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Smart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706-4113-B4F5-7124C6EE333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BE2-564A-95C0-96110A1CC35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BE2-564A-95C0-96110A1CC35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86-47CE-A415-29BF5BA33CD7}"/>
                </c:ext>
              </c:extLst>
            </c:dLbl>
            <c:dLbl>
              <c:idx val="1"/>
              <c:layout>
                <c:manualLayout>
                  <c:x val="-5.7387390112624635E-2"/>
                  <c:y val="-5.2107409646298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it-IT"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400"/>
                      <a:t>1%</a:t>
                    </a:r>
                  </a:p>
                </c:rich>
              </c:tx>
              <c:spPr>
                <a:solidFill>
                  <a:srgbClr val="00BBE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it-IT" sz="1400" b="1" i="0" u="none" strike="noStrike" kern="1200" baseline="0">
                      <a:solidFill>
                        <a:srgbClr val="FFFFFF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786-47CE-A415-29BF5BA33CD7}"/>
                </c:ext>
              </c:extLst>
            </c:dLbl>
            <c:dLbl>
              <c:idx val="2"/>
              <c:layout>
                <c:manualLayout>
                  <c:x val="-4.4634636754263608E-2"/>
                  <c:y val="-4.51597550267922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it-IT"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400"/>
                      <a:t>1%</a:t>
                    </a:r>
                  </a:p>
                </c:rich>
              </c:tx>
              <c:spPr>
                <a:solidFill>
                  <a:srgbClr val="00BBE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it-IT" sz="1400" b="1" i="0" u="none" strike="noStrike" kern="1200" baseline="0">
                      <a:solidFill>
                        <a:srgbClr val="FFFFFF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C786-47CE-A415-29BF5BA33CD7}"/>
                </c:ext>
              </c:extLst>
            </c:dLbl>
            <c:dLbl>
              <c:idx val="3"/>
              <c:layout>
                <c:manualLayout>
                  <c:x val="-4.1446448414673348E-2"/>
                  <c:y val="-4.51597550267922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it-IT" sz="1400" b="1" i="0" u="none" strike="noStrike" kern="1200" baseline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400"/>
                      <a:t>3%</a:t>
                    </a:r>
                  </a:p>
                </c:rich>
              </c:tx>
              <c:spPr>
                <a:solidFill>
                  <a:srgbClr val="00BBE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it-IT" sz="1400" b="1" i="0" u="none" strike="noStrike" kern="1200" baseline="0">
                      <a:solidFill>
                        <a:srgbClr val="FFFFFF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706-4113-B4F5-7124C6EE33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E2-564A-95C0-96110A1CC3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BE2-564A-95C0-96110A1CC35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F5D-BA4D-8A14-3650544A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400" b="1" i="0" u="none" strike="noStrike" kern="1200" baseline="0">
                    <a:solidFill>
                      <a:srgbClr val="FFFFF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Foglio1!$D$2:$D$8</c:f>
              <c:numCache>
                <c:formatCode>#,##0</c:formatCode>
                <c:ptCount val="7"/>
                <c:pt idx="0">
                  <c:v>0</c:v>
                </c:pt>
                <c:pt idx="1">
                  <c:v>15407</c:v>
                </c:pt>
                <c:pt idx="2">
                  <c:v>32559</c:v>
                </c:pt>
                <c:pt idx="3">
                  <c:v>80000</c:v>
                </c:pt>
                <c:pt idx="4">
                  <c:v>220000</c:v>
                </c:pt>
                <c:pt idx="5">
                  <c:v>337270</c:v>
                </c:pt>
                <c:pt idx="6">
                  <c:v>529622.745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706-4113-B4F5-7124C6EE333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Soft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5D-BA4D-8A14-3650544A48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5D-BA4D-8A14-3650544A48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5D-BA4D-8A14-3650544A48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5D-BA4D-8A14-3650544A48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5D-BA4D-8A14-3650544A4828}"/>
                </c:ext>
              </c:extLst>
            </c:dLbl>
            <c:dLbl>
              <c:idx val="5"/>
              <c:layout>
                <c:manualLayout>
                  <c:x val="-4.4634636754263608E-2"/>
                  <c:y val="-4.16859277170390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it-IT" sz="1200" b="1" i="0" u="none" strike="noStrike" kern="1200" baseline="0"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>
                        <a:solidFill>
                          <a:schemeClr val="bg1"/>
                        </a:solidFill>
                        <a:latin typeface="Montserrat" pitchFamily="2" charset="77"/>
                      </a:rPr>
                      <a:t>1%</a:t>
                    </a:r>
                  </a:p>
                </c:rich>
              </c:tx>
              <c:spPr>
                <a:solidFill>
                  <a:schemeClr val="tx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it-IT" sz="1200" b="1" i="0" u="none" strike="noStrike" kern="1200" baseline="0">
                      <a:solidFill>
                        <a:srgbClr val="4D4D4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F5D-BA4D-8A14-3650544A4828}"/>
                </c:ext>
              </c:extLst>
            </c:dLbl>
            <c:dLbl>
              <c:idx val="6"/>
              <c:layout>
                <c:manualLayout>
                  <c:x val="-4.7822825093853862E-2"/>
                  <c:y val="-4.86335823365454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it-IT" sz="1200" b="1" i="0" u="none" strike="noStrike" kern="1200" baseline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  <a:latin typeface="Montserrat" pitchFamily="2" charset="77"/>
                      </a:rPr>
                      <a:t>4%</a:t>
                    </a:r>
                  </a:p>
                </c:rich>
              </c:tx>
              <c:spPr>
                <a:solidFill>
                  <a:schemeClr val="tx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it-IT" sz="1200" b="1" i="0" u="none" strike="noStrike" kern="1200" baseline="0">
                      <a:solidFill>
                        <a:schemeClr val="bg1"/>
                      </a:solidFill>
                      <a:latin typeface="Montserrat" pitchFamily="2" charset="77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F5D-BA4D-8A14-3650544A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200" b="1" i="0" u="none" strike="noStrike" kern="1200" baseline="0">
                    <a:solidFill>
                      <a:srgbClr val="4D4D4D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Foglio1!$E$2:$E$8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38083</c:v>
                </c:pt>
                <c:pt idx="6">
                  <c:v>152728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D-BA4D-8A14-3650544A48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ser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serLines>
        <c:axId val="480416240"/>
        <c:axId val="407690256"/>
      </c:barChart>
      <c:catAx>
        <c:axId val="48041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1200" b="1" i="0" u="none" strike="noStrike" kern="1200" baseline="0">
                <a:solidFill>
                  <a:srgbClr val="002E54"/>
                </a:solidFill>
                <a:latin typeface="Montserrat" pitchFamily="2" charset="77"/>
                <a:ea typeface="+mn-ea"/>
                <a:cs typeface="+mn-cs"/>
              </a:defRPr>
            </a:pPr>
            <a:endParaRPr lang="it-IT"/>
          </a:p>
        </c:txPr>
        <c:crossAx val="407690256"/>
        <c:crosses val="autoZero"/>
        <c:auto val="1"/>
        <c:lblAlgn val="ctr"/>
        <c:lblOffset val="100"/>
        <c:noMultiLvlLbl val="0"/>
      </c:catAx>
      <c:valAx>
        <c:axId val="4076902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804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it-IT" sz="1400" b="1" i="0" u="none" strike="noStrike" kern="1200" baseline="0">
          <a:solidFill>
            <a:srgbClr val="4D4D4D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336311632547852E-2"/>
          <c:y val="7.6414262104554966E-3"/>
          <c:w val="0.92464464050296291"/>
          <c:h val="0.82225541853266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08-4E65-B149-04E5C51DE86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08-4E65-B149-04E5C51DE86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08-4E65-B149-04E5C51DE86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08-4E65-B149-04E5C51DE86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08-4E65-B149-04E5C51DE86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708-4E65-B149-04E5C51DE86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708-4E65-B149-04E5C51DE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Contanti</c:v>
                </c:pt>
                <c:pt idx="1">
                  <c:v>Carte di pagamento</c:v>
                </c:pt>
                <c:pt idx="2">
                  <c:v>Bonifico </c:v>
                </c:pt>
                <c:pt idx="3">
                  <c:v>Mobile Payment app</c:v>
                </c:pt>
                <c:pt idx="4">
                  <c:v>Buoni pasto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0.435</c:v>
                </c:pt>
                <c:pt idx="1">
                  <c:v>0.53500000000000003</c:v>
                </c:pt>
                <c:pt idx="2">
                  <c:v>2.5000000000000001E-2</c:v>
                </c:pt>
                <c:pt idx="3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708-4E65-B149-04E5C51DE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014287"/>
        <c:axId val="932345935"/>
      </c:barChart>
      <c:catAx>
        <c:axId val="1480142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932345935"/>
        <c:crosses val="autoZero"/>
        <c:auto val="1"/>
        <c:lblAlgn val="ctr"/>
        <c:lblOffset val="100"/>
        <c:noMultiLvlLbl val="0"/>
      </c:catAx>
      <c:valAx>
        <c:axId val="932345935"/>
        <c:scaling>
          <c:orientation val="minMax"/>
          <c:max val="1.2"/>
        </c:scaling>
        <c:delete val="1"/>
        <c:axPos val="l"/>
        <c:numFmt formatCode="0.0%" sourceLinked="1"/>
        <c:majorTickMark val="out"/>
        <c:minorTickMark val="none"/>
        <c:tickLblPos val="nextTo"/>
        <c:crossAx val="14801428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Montserrat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Possesso strumenti di pagamento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5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45-488D-A8EA-578E79596047}"/>
              </c:ext>
            </c:extLst>
          </c:dPt>
          <c:dPt>
            <c:idx val="1"/>
            <c:invertIfNegative val="0"/>
            <c:bubble3D val="0"/>
            <c:spPr>
              <a:solidFill>
                <a:srgbClr val="017D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45-488D-A8EA-578E79596047}"/>
              </c:ext>
            </c:extLst>
          </c:dPt>
          <c:dPt>
            <c:idx val="2"/>
            <c:invertIfNegative val="0"/>
            <c:bubble3D val="0"/>
            <c:spPr>
              <a:solidFill>
                <a:srgbClr val="00BB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45-488D-A8EA-578E7959604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45-488D-A8EA-578E795960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Contante</c:v>
                </c:pt>
                <c:pt idx="1">
                  <c:v>Carte</c:v>
                </c:pt>
                <c:pt idx="2">
                  <c:v>Mobile Payment NFC</c:v>
                </c:pt>
                <c:pt idx="3">
                  <c:v>Mobile Payment app</c:v>
                </c:pt>
                <c:pt idx="4">
                  <c:v>Wearable Payment NFC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0.27</c:v>
                </c:pt>
                <c:pt idx="1">
                  <c:v>0.57999999999999996</c:v>
                </c:pt>
                <c:pt idx="2">
                  <c:v>0.1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5-488D-A8EA-578E795960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9739887"/>
        <c:axId val="499741615"/>
      </c:barChart>
      <c:catAx>
        <c:axId val="499739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defRPr>
            </a:pPr>
            <a:endParaRPr lang="it-IT"/>
          </a:p>
        </c:txPr>
        <c:crossAx val="499741615"/>
        <c:crosses val="autoZero"/>
        <c:auto val="1"/>
        <c:lblAlgn val="ctr"/>
        <c:lblOffset val="100"/>
        <c:noMultiLvlLbl val="0"/>
      </c:catAx>
      <c:valAx>
        <c:axId val="499741615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49973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itchFamily="2" charset="77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20500653823054E-2"/>
          <c:y val="1.4815968464152793E-2"/>
          <c:w val="0.96872084950143322"/>
          <c:h val="0.8891024760458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Transato</c:v>
                </c:pt>
              </c:strCache>
            </c:strRef>
          </c:tx>
          <c:spPr>
            <a:solidFill>
              <a:srgbClr val="002E54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4C6-4E2D-89BD-0E6BB7216B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43-42EA-B368-3EE394C9F323}"/>
              </c:ext>
            </c:extLst>
          </c:dPt>
          <c:cat>
            <c:numRef>
              <c:f>Foglio1!$A$4:$A$5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Foglio1!$B$4:$B$5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A4C6-4E2D-89BD-0E6BB7216B7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00BBE6"/>
            </a:solidFill>
            <a:ln w="12700" cap="rnd">
              <a:solidFill>
                <a:srgbClr val="FFFFFF"/>
              </a:solidFill>
            </a:ln>
            <a:effectLst/>
          </c:spPr>
          <c:invertIfNegative val="0"/>
          <c:cat>
            <c:numRef>
              <c:f>Foglio1!$A$4:$A$5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Foglio1!$C$4:$C$5</c:f>
              <c:numCache>
                <c:formatCode>0.0</c:formatCode>
                <c:ptCount val="2"/>
                <c:pt idx="0">
                  <c:v>434.9</c:v>
                </c:pt>
                <c:pt idx="1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C6-4E2D-89BD-0E6BB7216B7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spPr>
            <a:pattFill prst="wdUpDiag">
              <a:fgClr>
                <a:srgbClr val="017DC1"/>
              </a:fgClr>
              <a:bgClr>
                <a:srgbClr val="FFFFFF"/>
              </a:bgClr>
            </a:pattFill>
            <a:ln w="12700">
              <a:solidFill>
                <a:srgbClr val="FFFFFF"/>
              </a:solidFill>
            </a:ln>
            <a:effectLst>
              <a:outerShdw blurRad="40000" dist="23000" dir="5400000" rotWithShape="0">
                <a:srgbClr val="FFFFFF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655C"/>
              </a:solidFill>
              <a:ln w="12700">
                <a:solidFill>
                  <a:srgbClr val="FFFFFF"/>
                </a:solidFill>
              </a:ln>
              <a:effectLst>
                <a:outerShdw blurRad="40000" dist="23000" dir="5400000" rotWithShape="0">
                  <a:srgbClr val="FFFFFF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43-42EA-B368-3EE394C9F323}"/>
              </c:ext>
            </c:extLst>
          </c:dPt>
          <c:dPt>
            <c:idx val="1"/>
            <c:invertIfNegative val="0"/>
            <c:bubble3D val="0"/>
            <c:spPr>
              <a:solidFill>
                <a:srgbClr val="FF655C"/>
              </a:solidFill>
              <a:ln w="12700">
                <a:solidFill>
                  <a:srgbClr val="FFFFFF"/>
                </a:solidFill>
              </a:ln>
              <a:effectLst>
                <a:outerShdw blurRad="40000" dist="23000" dir="5400000" rotWithShape="0">
                  <a:srgbClr val="FFFFFF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43-42EA-B368-3EE394C9F323}"/>
              </c:ext>
            </c:extLst>
          </c:dPt>
          <c:cat>
            <c:numRef>
              <c:f>Foglio1!$A$4:$A$5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Foglio1!$D$4:$D$5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C6-4E2D-89BD-0E6BB7216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46815200"/>
        <c:axId val="1346813024"/>
      </c:barChart>
      <c:catAx>
        <c:axId val="1346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Montserrat" pitchFamily="2" charset="77"/>
              </a:defRPr>
            </a:pPr>
            <a:endParaRPr lang="it-IT"/>
          </a:p>
        </c:txPr>
        <c:crossAx val="1346813024"/>
        <c:crosses val="autoZero"/>
        <c:auto val="1"/>
        <c:lblAlgn val="ctr"/>
        <c:lblOffset val="100"/>
        <c:noMultiLvlLbl val="0"/>
      </c:catAx>
      <c:valAx>
        <c:axId val="1346813024"/>
        <c:scaling>
          <c:orientation val="minMax"/>
          <c:max val="5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468152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20528555572621E-2"/>
          <c:y val="7.4079842320763966E-3"/>
          <c:w val="0.96872084950143322"/>
          <c:h val="0.8891024760458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Transato</c:v>
                </c:pt>
              </c:strCache>
            </c:strRef>
          </c:tx>
          <c:spPr>
            <a:solidFill>
              <a:srgbClr val="002E54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D6-4ACB-85D2-5DD6CA8DE808}"/>
              </c:ext>
            </c:extLst>
          </c:dPt>
          <c:dPt>
            <c:idx val="1"/>
            <c:invertIfNegative val="0"/>
            <c:bubble3D val="0"/>
            <c:spPr>
              <a:solidFill>
                <a:srgbClr val="002E54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D6-4ACB-85D2-5DD6CA8DE808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fld id="{D6F5CB8B-0BBB-4DE4-AC30-AB46223683FE}" type="VALUE">
                      <a:rPr lang="en-US" smtClean="0"/>
                      <a:pPr algn="ctr">
                        <a:defRPr lang="en-US" sz="1400" b="1" i="0" u="none" strike="noStrike" kern="1200" baseline="0">
                          <a:solidFill>
                            <a:srgbClr val="FFFFFF"/>
                          </a:solidFill>
                          <a:latin typeface="Montserrat" pitchFamily="2" charset="77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/>
                  </a:p>
                  <a:p>
                    <a:pPr algn="ctr">
                      <a:defRPr lang="en-US" sz="1400" b="1" i="0" u="none" strike="noStrike" kern="1200" baseline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900"/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8D6-4ACB-85D2-5DD6CA8DE808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fld id="{9D838BB3-B722-40F2-80A2-EC09B81BB684}" type="VALUE">
                      <a:rPr lang="en-US" smtClean="0"/>
                      <a:pPr algn="ctr">
                        <a:defRPr lang="en-US" sz="1400" b="1" i="0" u="none" strike="noStrike" kern="1200" baseline="0">
                          <a:solidFill>
                            <a:srgbClr val="FFFFFF"/>
                          </a:solidFill>
                          <a:latin typeface="Montserrat" pitchFamily="2" charset="77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/>
                  </a:p>
                  <a:p>
                    <a:pPr algn="ctr">
                      <a:defRPr lang="en-US" sz="1400" b="1" i="0" u="none" strike="noStrike" kern="1200" baseline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900"/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8D6-4ACB-85D2-5DD6CA8DE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Montserrat" panose="00000500000000000000" pitchFamily="2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Foglio1!$A$8:$A$9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Foglio1!$B$8:$B$9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A-B8D6-4ACB-85D2-5DD6CA8DE80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017DC1"/>
            </a:solidFill>
            <a:ln w="12700" cap="sq">
              <a:solidFill>
                <a:srgbClr val="FFFFFF"/>
              </a:solidFill>
              <a:miter lim="800000"/>
            </a:ln>
            <a:effectLst/>
          </c:spPr>
          <c:invertIfNegative val="0"/>
          <c:dLbls>
            <c:delete val="1"/>
          </c:dLbls>
          <c:cat>
            <c:numRef>
              <c:f>Foglio1!$A$8:$A$9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Foglio1!$C$8:$C$9</c:f>
              <c:numCache>
                <c:formatCode>General</c:formatCode>
                <c:ptCount val="2"/>
                <c:pt idx="0">
                  <c:v>9.6999999999999993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D6-4ACB-85D2-5DD6CA8DE80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FF655C"/>
            </a:solidFill>
            <a:ln w="0" cap="rnd">
              <a:solidFill>
                <a:srgbClr val="FFFFFF"/>
              </a:solidFill>
              <a:miter lim="800000"/>
            </a:ln>
            <a:effectLst>
              <a:outerShdw blurRad="40000" dist="23000" dir="5400000" rotWithShape="0">
                <a:srgbClr val="FFFFFF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Foglio1!$A$8:$A$9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Foglio1!$D$8:$D$9</c:f>
              <c:numCache>
                <c:formatCode>0.0</c:formatCode>
                <c:ptCount val="2"/>
                <c:pt idx="0" formatCode="General">
                  <c:v>0.27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D6-4ACB-85D2-5DD6CA8DE8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346815200"/>
        <c:axId val="1346813024"/>
      </c:barChart>
      <c:catAx>
        <c:axId val="1346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Montserrat" pitchFamily="2" charset="77"/>
              </a:defRPr>
            </a:pPr>
            <a:endParaRPr lang="it-IT"/>
          </a:p>
        </c:txPr>
        <c:crossAx val="1346813024"/>
        <c:crosses val="autoZero"/>
        <c:auto val="1"/>
        <c:lblAlgn val="ctr"/>
        <c:lblOffset val="100"/>
        <c:noMultiLvlLbl val="0"/>
      </c:catAx>
      <c:valAx>
        <c:axId val="1346813024"/>
        <c:scaling>
          <c:orientation val="minMax"/>
          <c:max val="12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4681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20500653823054E-2"/>
          <c:y val="1.4815968464152793E-2"/>
          <c:w val="0.96872084950143322"/>
          <c:h val="0.8891024760458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Transato</c:v>
                </c:pt>
              </c:strCache>
            </c:strRef>
          </c:tx>
          <c:spPr>
            <a:solidFill>
              <a:srgbClr val="002E54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DF-564F-AE4A-283EE77A40D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DF-564F-AE4A-283EE77A40D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DF-564F-AE4A-283EE77A40D2}"/>
              </c:ext>
            </c:extLst>
          </c:dPt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2CDF-564F-AE4A-283EE77A40D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00BBE6"/>
            </a:solidFill>
            <a:ln w="12700" cap="rnd">
              <a:solidFill>
                <a:srgbClr val="FFFFFF"/>
              </a:solidFill>
            </a:ln>
            <a:effectLst/>
          </c:spPr>
          <c:invertIfNegative val="0"/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Foglio1!$C$2:$C$7</c:f>
              <c:numCache>
                <c:formatCode>0</c:formatCode>
                <c:ptCount val="6"/>
                <c:pt idx="0">
                  <c:v>271</c:v>
                </c:pt>
                <c:pt idx="1">
                  <c:v>269</c:v>
                </c:pt>
                <c:pt idx="2">
                  <c:v>332</c:v>
                </c:pt>
                <c:pt idx="3">
                  <c:v>391</c:v>
                </c:pt>
                <c:pt idx="4" formatCode="0.0">
                  <c:v>435</c:v>
                </c:pt>
                <c:pt idx="5" formatCode="0.0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DF-564F-AE4A-283EE77A40D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spPr>
            <a:pattFill prst="wdUpDiag">
              <a:fgClr>
                <a:srgbClr val="017DC1"/>
              </a:fgClr>
              <a:bgClr>
                <a:srgbClr val="FFFFFF"/>
              </a:bgClr>
            </a:pattFill>
            <a:ln w="12700">
              <a:solidFill>
                <a:srgbClr val="FFFFFF"/>
              </a:solidFill>
            </a:ln>
            <a:effectLst>
              <a:outerShdw blurRad="40000" dist="23000" dir="5400000" rotWithShape="0">
                <a:srgbClr val="FFFFFF">
                  <a:alpha val="35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FF655C"/>
              </a:solidFill>
              <a:ln w="12700">
                <a:solidFill>
                  <a:srgbClr val="FFFFFF"/>
                </a:solidFill>
              </a:ln>
              <a:effectLst>
                <a:outerShdw blurRad="40000" dist="23000" dir="5400000" rotWithShape="0">
                  <a:srgbClr val="FFFFFF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CDF-564F-AE4A-283EE77A40D2}"/>
              </c:ext>
            </c:extLst>
          </c:dPt>
          <c:dPt>
            <c:idx val="5"/>
            <c:invertIfNegative val="0"/>
            <c:bubble3D val="0"/>
            <c:spPr>
              <a:solidFill>
                <a:srgbClr val="FF655C"/>
              </a:solidFill>
              <a:ln w="12700">
                <a:solidFill>
                  <a:srgbClr val="FFFFFF"/>
                </a:solidFill>
              </a:ln>
              <a:effectLst>
                <a:outerShdw blurRad="40000" dist="23000" dir="5400000" rotWithShape="0">
                  <a:srgbClr val="FFFFFF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2CDF-564F-AE4A-283EE77A40D2}"/>
              </c:ext>
            </c:extLst>
          </c:dPt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DF-564F-AE4A-283EE77A4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/>
        <c:axId val="1346815200"/>
        <c:axId val="1346813024"/>
      </c:barChart>
      <c:catAx>
        <c:axId val="1346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Montserrat" pitchFamily="2" charset="77"/>
              </a:defRPr>
            </a:pPr>
            <a:endParaRPr lang="it-IT"/>
          </a:p>
        </c:txPr>
        <c:crossAx val="1346813024"/>
        <c:crosses val="autoZero"/>
        <c:auto val="1"/>
        <c:lblAlgn val="ctr"/>
        <c:lblOffset val="100"/>
        <c:noMultiLvlLbl val="0"/>
      </c:catAx>
      <c:valAx>
        <c:axId val="1346813024"/>
        <c:scaling>
          <c:orientation val="minMax"/>
          <c:max val="49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468152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61567556746302E-2"/>
          <c:y val="6.0875624171239602E-2"/>
          <c:w val="0.86490139616034722"/>
          <c:h val="0.87824875165752081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860-9543-BB25-AF835B78666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860-9543-BB25-AF835B78666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860-9543-BB25-AF835B786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5"/>
                <c:pt idx="0">
                  <c:v>Categoria 3</c:v>
                </c:pt>
                <c:pt idx="1">
                  <c:v>Categoria 4</c:v>
                </c:pt>
                <c:pt idx="2">
                  <c:v>Categoria 5</c:v>
                </c:pt>
                <c:pt idx="3">
                  <c:v>Categoria 6</c:v>
                </c:pt>
                <c:pt idx="4">
                  <c:v>Categoria 7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0.33</c:v>
                </c:pt>
                <c:pt idx="2">
                  <c:v>0.37</c:v>
                </c:pt>
                <c:pt idx="3" formatCode="0.0%">
                  <c:v>0.39</c:v>
                </c:pt>
                <c:pt idx="4" formatCode="0.0%">
                  <c:v>0.41</c:v>
                </c:pt>
                <c:pt idx="5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60-9543-BB25-AF835B786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362352"/>
        <c:axId val="606210736"/>
      </c:lineChart>
      <c:catAx>
        <c:axId val="606362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6210736"/>
        <c:crosses val="autoZero"/>
        <c:auto val="1"/>
        <c:lblAlgn val="ctr"/>
        <c:lblOffset val="100"/>
        <c:noMultiLvlLbl val="0"/>
      </c:catAx>
      <c:valAx>
        <c:axId val="606210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6362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20528555572621E-2"/>
          <c:y val="7.4079842320763966E-3"/>
          <c:w val="0.96872084950143322"/>
          <c:h val="0.88910247604581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Transato</c:v>
                </c:pt>
              </c:strCache>
            </c:strRef>
          </c:tx>
          <c:spPr>
            <a:solidFill>
              <a:srgbClr val="017DC1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E54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5-4963-AFD2-71BF3A065157}"/>
              </c:ext>
            </c:extLst>
          </c:dPt>
          <c:dPt>
            <c:idx val="2"/>
            <c:invertIfNegative val="0"/>
            <c:bubble3D val="0"/>
            <c:spPr>
              <a:solidFill>
                <a:srgbClr val="002E54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34-4642-A596-A7F1B487E2BF}"/>
              </c:ext>
            </c:extLst>
          </c:dPt>
          <c:dPt>
            <c:idx val="3"/>
            <c:invertIfNegative val="0"/>
            <c:bubble3D val="0"/>
            <c:spPr>
              <a:solidFill>
                <a:srgbClr val="002E54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434-4642-A596-A7F1B487E2BF}"/>
              </c:ext>
            </c:extLst>
          </c:dPt>
          <c:dPt>
            <c:idx val="4"/>
            <c:invertIfNegative val="0"/>
            <c:bubble3D val="0"/>
            <c:spPr>
              <a:solidFill>
                <a:srgbClr val="002E54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434-4642-A596-A7F1B487E2BF}"/>
              </c:ext>
            </c:extLst>
          </c:dPt>
          <c:dLbls>
            <c:dLbl>
              <c:idx val="1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fld id="{69E3F84E-FD7B-454B-BDD9-0B6DA3EB28CF}" type="VALUE">
                      <a:rPr lang="en-US" smtClean="0"/>
                      <a:pPr algn="ctr" rtl="0">
                        <a:defRPr lang="en-US" sz="1400" b="1" i="0" u="none" strike="noStrike" kern="1200" baseline="0">
                          <a:solidFill>
                            <a:srgbClr val="FFFFFF"/>
                          </a:solidFill>
                          <a:latin typeface="Montserrat" pitchFamily="2" charset="77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/>
                  </a:p>
                  <a:p>
                    <a:pPr algn="ctr" rtl="0">
                      <a:defRPr lang="en-US" sz="1400" b="1" i="0" u="none" strike="noStrike" kern="1200" baseline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defRPr>
                    </a:pPr>
                    <a:r>
                      <a:rPr lang="en-US" sz="900"/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A5-4963-AFD2-71BF3A065157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FFFF"/>
                        </a:solidFill>
                        <a:latin typeface="Montserrat" pitchFamily="2" charset="77"/>
                      </a:defRPr>
                    </a:pPr>
                    <a:fld id="{6849FCEA-C925-494A-9BEE-3B62DC452D82}" type="VALUE">
                      <a:rPr lang="en-US" smtClean="0"/>
                      <a:pPr>
                        <a:defRPr sz="1400" b="1">
                          <a:solidFill>
                            <a:srgbClr val="FFFFFF"/>
                          </a:solidFill>
                          <a:latin typeface="Montserrat" pitchFamily="2" charset="77"/>
                        </a:defRPr>
                      </a:pPr>
                      <a:t>[VALORE]</a:t>
                    </a:fld>
                    <a:endParaRPr lang="en-US"/>
                  </a:p>
                  <a:p>
                    <a:pPr>
                      <a:defRPr sz="1400" b="1">
                        <a:solidFill>
                          <a:srgbClr val="FFFFFF"/>
                        </a:solidFill>
                        <a:latin typeface="Montserrat" pitchFamily="2" charset="77"/>
                      </a:defRPr>
                    </a:pPr>
                    <a:r>
                      <a:rPr lang="en-US" sz="900" err="1"/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34-4642-A596-A7F1B487E2BF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97B001-AA49-7B4E-BE81-CEF1EF182C35}" type="VALUE">
                      <a:rPr lang="en-US" sz="1400" b="1" i="0" u="none" strike="noStrike" kern="1200" baseline="0" smtClean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kern="1200" baseline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 sz="1400" b="1" i="0" u="none" strike="noStrike" kern="1200" baseline="0">
                      <a:solidFill>
                        <a:srgbClr val="FFFFFF"/>
                      </a:solidFill>
                      <a:latin typeface="Montserrat" pitchFamily="2" charset="77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mld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434-4642-A596-A7F1B487E2BF}"/>
                </c:ext>
              </c:extLst>
            </c:dLbl>
            <c:dLbl>
              <c:idx val="4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kern="1200" baseline="0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3,8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err="1">
                        <a:solidFill>
                          <a:srgbClr val="FFFFFF"/>
                        </a:solidFill>
                        <a:latin typeface="Montserrat" pitchFamily="2" charset="77"/>
                        <a:ea typeface="+mn-ea"/>
                        <a:cs typeface="+mn-cs"/>
                      </a:rPr>
                      <a:t>mld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434-4642-A596-A7F1B487E2B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9-6434-4642-A596-A7F1B487E2B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017DC1"/>
            </a:solidFill>
            <a:ln w="12700">
              <a:solidFill>
                <a:srgbClr val="FFFFFF"/>
              </a:solidFill>
            </a:ln>
            <a:effectLst/>
          </c:spPr>
          <c:invertIfNegative val="0"/>
          <c:dLbls>
            <c:delete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5</c:v>
                </c:pt>
                <c:pt idx="1">
                  <c:v>5.2</c:v>
                </c:pt>
                <c:pt idx="2">
                  <c:v>7</c:v>
                </c:pt>
                <c:pt idx="3">
                  <c:v>8.3000000000000007</c:v>
                </c:pt>
                <c:pt idx="4">
                  <c:v>9.7479999999999993</c:v>
                </c:pt>
                <c:pt idx="5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34-4642-A596-A7F1B487E2B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rgbClr val="FF655C"/>
            </a:solidFill>
            <a:ln>
              <a:solidFill>
                <a:srgbClr val="FFFFFF"/>
              </a:solidFill>
            </a:ln>
            <a:effectLst>
              <a:outerShdw blurRad="40000" dist="23000" dir="5400000" rotWithShape="0">
                <a:srgbClr val="FFFFFF">
                  <a:alpha val="35000"/>
                </a:srgb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A5-4963-AFD2-71BF3A06515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93-47CB-8636-92285D616ED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3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93-47CB-8636-92285D616E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</c:serLines>
        <c:axId val="1346815200"/>
        <c:axId val="1346813024"/>
      </c:barChart>
      <c:catAx>
        <c:axId val="13468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Montserrat" pitchFamily="2" charset="77"/>
              </a:defRPr>
            </a:pPr>
            <a:endParaRPr lang="it-IT"/>
          </a:p>
        </c:txPr>
        <c:crossAx val="1346813024"/>
        <c:crosses val="autoZero"/>
        <c:auto val="1"/>
        <c:lblAlgn val="ctr"/>
        <c:lblOffset val="100"/>
        <c:noMultiLvlLbl val="0"/>
      </c:catAx>
      <c:valAx>
        <c:axId val="1346813024"/>
        <c:scaling>
          <c:orientation val="minMax"/>
          <c:max val="12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4681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tx2"/>
    </a:solidFill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16004104680395E-2"/>
          <c:y val="0.14071814826668627"/>
          <c:w val="0.95484040452286678"/>
          <c:h val="0.72099541640498366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650894337619336E-2"/>
                  <c:y val="0.107230939391237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2-4F03-A395-F8DD403EFA46}"/>
                </c:ext>
              </c:extLst>
            </c:dLbl>
            <c:dLbl>
              <c:idx val="2"/>
              <c:layout>
                <c:manualLayout>
                  <c:x val="-3.6772284543529141E-2"/>
                  <c:y val="-9.2244273757585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64-4973-BF13-F7B356893826}"/>
                </c:ext>
              </c:extLst>
            </c:dLbl>
            <c:dLbl>
              <c:idx val="3"/>
              <c:layout>
                <c:manualLayout>
                  <c:x val="-3.9707736110890339E-2"/>
                  <c:y val="-8.8252836605626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64-4973-BF13-F7B356893826}"/>
                </c:ext>
              </c:extLst>
            </c:dLbl>
            <c:dLbl>
              <c:idx val="4"/>
              <c:layout>
                <c:manualLayout>
                  <c:x val="-4.5090505180704406E-2"/>
                  <c:y val="-0.111679383331195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64-4973-BF13-F7B356893826}"/>
                </c:ext>
              </c:extLst>
            </c:dLbl>
            <c:dLbl>
              <c:idx val="5"/>
              <c:layout>
                <c:manualLayout>
                  <c:x val="-4.7737141684597188E-2"/>
                  <c:y val="-0.128949324170879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64-4973-BF13-F7B356893826}"/>
                </c:ext>
              </c:extLst>
            </c:dLbl>
            <c:dLbl>
              <c:idx val="6"/>
              <c:layout>
                <c:manualLayout>
                  <c:x val="-0.11232378092347954"/>
                  <c:y val="-7.3418223209559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64-4973-BF13-F7B356893826}"/>
                </c:ext>
              </c:extLst>
            </c:dLbl>
            <c:dLbl>
              <c:idx val="7"/>
              <c:layout>
                <c:manualLayout>
                  <c:x val="-8.7609141558333561E-2"/>
                  <c:y val="-6.9894914965436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64-4973-BF13-F7B356893826}"/>
                </c:ext>
              </c:extLst>
            </c:dLbl>
            <c:dLbl>
              <c:idx val="8"/>
              <c:layout>
                <c:manualLayout>
                  <c:x val="-7.1520636416555093E-3"/>
                  <c:y val="-7.0776841925902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64-4973-BF13-F7B356893826}"/>
                </c:ext>
              </c:extLst>
            </c:dLbl>
            <c:numFmt formatCode="_-* #,##0.0&quot;€&quot;_-;\-* #,##0.0&quot;€&quot;_-;_-* &quot;-&quot;?&quot;€&quot;_-;_-@_-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53.7</c:v>
                </c:pt>
                <c:pt idx="1">
                  <c:v>51.7</c:v>
                </c:pt>
                <c:pt idx="2" formatCode="0.00">
                  <c:v>47.5</c:v>
                </c:pt>
                <c:pt idx="3" formatCode="0.00">
                  <c:v>47.3</c:v>
                </c:pt>
                <c:pt idx="4" formatCode="0.00">
                  <c:v>44.8</c:v>
                </c:pt>
                <c:pt idx="5" formatCode="0.00">
                  <c:v>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064-4973-BF13-F7B356893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362352"/>
        <c:axId val="606210736"/>
      </c:lineChart>
      <c:catAx>
        <c:axId val="60636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6210736"/>
        <c:crosses val="autoZero"/>
        <c:auto val="1"/>
        <c:lblAlgn val="ctr"/>
        <c:lblOffset val="100"/>
        <c:noMultiLvlLbl val="0"/>
      </c:catAx>
      <c:valAx>
        <c:axId val="606210736"/>
        <c:scaling>
          <c:orientation val="minMax"/>
          <c:max val="55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60636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0.21365</cdr:x>
      <cdr:y>0.14341</cdr:y>
    </cdr:from>
    <cdr:to>
      <cdr:x>0.32523</cdr:x>
      <cdr:y>0.22756</cdr:y>
    </cdr:to>
    <cdr:sp macro="" textlink="">
      <cdr:nvSpPr>
        <cdr:cNvPr id="4" name="AutoShape 586">
          <a:extLst xmlns:a="http://schemas.openxmlformats.org/drawingml/2006/main">
            <a:ext uri="{FF2B5EF4-FFF2-40B4-BE49-F238E27FC236}">
              <a16:creationId xmlns:a16="http://schemas.microsoft.com/office/drawing/2014/main" id="{A4A674BF-2887-64B6-8988-85DC67D0EE81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09990" y="524300"/>
          <a:ext cx="840826" cy="307644"/>
        </a:xfrm>
        <a:prstGeom xmlns:a="http://schemas.openxmlformats.org/drawingml/2006/main" prst="star32">
          <a:avLst>
            <a:gd name="adj" fmla="val 46255"/>
          </a:avLst>
        </a:prstGeom>
        <a:noFill xmlns:a="http://schemas.openxmlformats.org/drawingml/2006/main"/>
        <a:ln xmlns:a="http://schemas.openxmlformats.org/drawingml/2006/main" w="28575">
          <a:noFill/>
          <a:prstDash val="solid"/>
          <a:miter lim="800000"/>
          <a:headEnd/>
          <a:tailEnd type="triangle"/>
        </a:ln>
      </cdr:spPr>
      <cdr:txBody>
        <a:bodyPr xmlns:a="http://schemas.openxmlformats.org/drawingml/2006/main" wrap="none" lIns="68576" tIns="34288" rIns="68576" bIns="34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178" fontAlgn="base">
            <a:spcBef>
              <a:spcPct val="0"/>
            </a:spcBef>
            <a:spcAft>
              <a:spcPct val="0"/>
            </a:spcAft>
            <a:tabLst>
              <a:tab pos="135725" algn="l"/>
            </a:tabLst>
          </a:pPr>
          <a:r>
            <a:rPr lang="it-IT" sz="1050" b="1" dirty="0">
              <a:solidFill>
                <a:schemeClr val="accent1"/>
              </a:solidFill>
              <a:latin typeface="Montserrat" pitchFamily="2" charset="77"/>
            </a:rPr>
            <a:t>+14%</a:t>
          </a:r>
        </a:p>
      </cdr:txBody>
    </cdr:sp>
  </cdr:relSizeAnchor>
  <cdr:relSizeAnchor xmlns:cdr="http://schemas.openxmlformats.org/drawingml/2006/chartDrawing">
    <cdr:from>
      <cdr:x>0.42908</cdr:x>
      <cdr:y>0.07775</cdr:y>
    </cdr:from>
    <cdr:to>
      <cdr:x>0.54066</cdr:x>
      <cdr:y>0.1619</cdr:y>
    </cdr:to>
    <cdr:sp macro="" textlink="">
      <cdr:nvSpPr>
        <cdr:cNvPr id="2" name="AutoShape 586">
          <a:extLst xmlns:a="http://schemas.openxmlformats.org/drawingml/2006/main">
            <a:ext uri="{FF2B5EF4-FFF2-40B4-BE49-F238E27FC236}">
              <a16:creationId xmlns:a16="http://schemas.microsoft.com/office/drawing/2014/main" id="{600D2CF1-336F-9B12-31EB-2F1F47EF3371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33364" y="284231"/>
          <a:ext cx="840826" cy="307644"/>
        </a:xfrm>
        <a:prstGeom xmlns:a="http://schemas.openxmlformats.org/drawingml/2006/main" prst="star32">
          <a:avLst>
            <a:gd name="adj" fmla="val 46255"/>
          </a:avLst>
        </a:prstGeom>
        <a:noFill xmlns:a="http://schemas.openxmlformats.org/drawingml/2006/main"/>
        <a:ln xmlns:a="http://schemas.openxmlformats.org/drawingml/2006/main" w="28575">
          <a:noFill/>
          <a:prstDash val="solid"/>
          <a:miter lim="800000"/>
          <a:headEnd/>
          <a:tailEnd type="triangle"/>
        </a:ln>
      </cdr:spPr>
      <cdr:txBody>
        <a:bodyPr xmlns:a="http://schemas.openxmlformats.org/drawingml/2006/main" wrap="none" lIns="68576" tIns="34288" rIns="68576" bIns="34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178" fontAlgn="base">
            <a:spcBef>
              <a:spcPct val="0"/>
            </a:spcBef>
            <a:spcAft>
              <a:spcPct val="0"/>
            </a:spcAft>
            <a:tabLst>
              <a:tab pos="135725" algn="l"/>
            </a:tabLst>
          </a:pPr>
          <a:r>
            <a:rPr lang="it-IT" sz="1050" b="1" dirty="0">
              <a:solidFill>
                <a:schemeClr val="accent1"/>
              </a:solidFill>
              <a:latin typeface="Montserrat" pitchFamily="2" charset="77"/>
            </a:rPr>
            <a:t>+6%</a:t>
          </a:r>
        </a:p>
      </cdr:txBody>
    </cdr:sp>
  </cdr:relSizeAnchor>
  <cdr:relSizeAnchor xmlns:cdr="http://schemas.openxmlformats.org/drawingml/2006/chartDrawing">
    <cdr:from>
      <cdr:x>0.63786</cdr:x>
      <cdr:y>0.04441</cdr:y>
    </cdr:from>
    <cdr:to>
      <cdr:x>0.74944</cdr:x>
      <cdr:y>0.12856</cdr:y>
    </cdr:to>
    <cdr:sp macro="" textlink="">
      <cdr:nvSpPr>
        <cdr:cNvPr id="5" name="AutoShape 586">
          <a:extLst xmlns:a="http://schemas.openxmlformats.org/drawingml/2006/main">
            <a:ext uri="{FF2B5EF4-FFF2-40B4-BE49-F238E27FC236}">
              <a16:creationId xmlns:a16="http://schemas.microsoft.com/office/drawing/2014/main" id="{E459BDC5-89D6-D8AB-67BE-CDE1586EFAB8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06704" y="162347"/>
          <a:ext cx="840826" cy="307644"/>
        </a:xfrm>
        <a:prstGeom xmlns:a="http://schemas.openxmlformats.org/drawingml/2006/main" prst="star32">
          <a:avLst>
            <a:gd name="adj" fmla="val 46255"/>
          </a:avLst>
        </a:prstGeom>
        <a:noFill xmlns:a="http://schemas.openxmlformats.org/drawingml/2006/main"/>
        <a:ln xmlns:a="http://schemas.openxmlformats.org/drawingml/2006/main" w="28575">
          <a:noFill/>
          <a:prstDash val="solid"/>
          <a:miter lim="800000"/>
          <a:headEnd/>
          <a:tailEnd type="triangle"/>
        </a:ln>
      </cdr:spPr>
      <cdr:txBody>
        <a:bodyPr xmlns:a="http://schemas.openxmlformats.org/drawingml/2006/main" wrap="none" lIns="68576" tIns="34288" rIns="68576" bIns="34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178" fontAlgn="base">
            <a:spcBef>
              <a:spcPct val="0"/>
            </a:spcBef>
            <a:spcAft>
              <a:spcPct val="0"/>
            </a:spcAft>
            <a:tabLst>
              <a:tab pos="135725" algn="l"/>
            </a:tabLst>
          </a:pPr>
          <a:r>
            <a:rPr lang="it-IT" sz="1050" b="1" dirty="0">
              <a:solidFill>
                <a:schemeClr val="accent1"/>
              </a:solidFill>
              <a:latin typeface="Montserrat" pitchFamily="2" charset="77"/>
            </a:rPr>
            <a:t>+2%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0.06036</cdr:x>
      <cdr:y>0.61541</cdr:y>
    </cdr:from>
    <cdr:to>
      <cdr:x>0.14673</cdr:x>
      <cdr:y>0.72699</cdr:y>
    </cdr:to>
    <cdr:sp macro="" textlink="">
      <cdr:nvSpPr>
        <cdr:cNvPr id="8" name="AutoShape 14">
          <a:extLst xmlns:a="http://schemas.openxmlformats.org/drawingml/2006/main">
            <a:ext uri="{FF2B5EF4-FFF2-40B4-BE49-F238E27FC236}">
              <a16:creationId xmlns:a16="http://schemas.microsoft.com/office/drawing/2014/main" id="{4A9BDC75-F536-C54E-933A-8C962CBEC08E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482" y="2110086"/>
          <a:ext cx="648875" cy="382578"/>
        </a:xfrm>
        <a:prstGeom xmlns:a="http://schemas.openxmlformats.org/drawingml/2006/main" prst="roundRect">
          <a:avLst>
            <a:gd name="adj" fmla="val 41630"/>
          </a:avLst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round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 anchorCtr="1"/>
        <a:lstStyle xmlns:a="http://schemas.openxmlformats.org/drawingml/2006/main">
          <a:defPPr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189" eaLnBrk="0" fontAlgn="base" hangingPunct="0">
            <a:lnSpc>
              <a:spcPct val="80000"/>
            </a:lnSpc>
            <a:spcBef>
              <a:spcPct val="0"/>
            </a:spcBef>
            <a:spcAft>
              <a:spcPct val="0"/>
            </a:spcAft>
          </a:pPr>
          <a:r>
            <a:rPr lang="it-IT" sz="1400" b="1" dirty="0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rPr>
            <a:t>65</a:t>
          </a:r>
          <a:endParaRPr lang="it-IT" sz="1600" b="1" dirty="0">
            <a:solidFill>
              <a:srgbClr val="002E54"/>
            </a:solidFill>
            <a:latin typeface="Montserrat" pitchFamily="2" charset="77"/>
            <a:ea typeface="MS PGothic" pitchFamily="34" charset="-128"/>
            <a:cs typeface="Arial" pitchFamily="34" charset="0"/>
          </a:endParaRPr>
        </a:p>
        <a:p xmlns:a="http://schemas.openxmlformats.org/drawingml/2006/main">
          <a:pPr algn="ctr" defTabSz="457189" eaLnBrk="0" fontAlgn="base" hangingPunct="0">
            <a:lnSpc>
              <a:spcPct val="80000"/>
            </a:lnSpc>
            <a:spcBef>
              <a:spcPct val="0"/>
            </a:spcBef>
            <a:spcAft>
              <a:spcPct val="0"/>
            </a:spcAft>
          </a:pPr>
          <a:r>
            <a:rPr lang="it-IT" sz="900" b="1" dirty="0" err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rPr>
            <a:t>mld</a:t>
          </a:r>
          <a:r>
            <a:rPr lang="it-IT" sz="900" b="1" dirty="0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rPr>
            <a:t> €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0.22862</cdr:x>
      <cdr:y>0.57137</cdr:y>
    </cdr:from>
    <cdr:to>
      <cdr:x>0.31499</cdr:x>
      <cdr:y>0.68295</cdr:y>
    </cdr:to>
    <cdr:sp macro="" textlink="">
      <cdr:nvSpPr>
        <cdr:cNvPr id="8" name="AutoShape 14">
          <a:extLst xmlns:a="http://schemas.openxmlformats.org/drawingml/2006/main">
            <a:ext uri="{FF2B5EF4-FFF2-40B4-BE49-F238E27FC236}">
              <a16:creationId xmlns:a16="http://schemas.microsoft.com/office/drawing/2014/main" id="{4A9BDC75-F536-C54E-933A-8C962CBEC08E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7570" y="1959076"/>
          <a:ext cx="648875" cy="382578"/>
        </a:xfrm>
        <a:prstGeom xmlns:a="http://schemas.openxmlformats.org/drawingml/2006/main" prst="roundRect">
          <a:avLst>
            <a:gd name="adj" fmla="val 41630"/>
          </a:avLst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round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 anchorCtr="1"/>
        <a:lstStyle xmlns:a="http://schemas.openxmlformats.org/drawingml/2006/main">
          <a:defPPr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189" eaLnBrk="0" fontAlgn="base" hangingPunct="0">
            <a:lnSpc>
              <a:spcPct val="80000"/>
            </a:lnSpc>
            <a:spcBef>
              <a:spcPct val="0"/>
            </a:spcBef>
            <a:spcAft>
              <a:spcPct val="0"/>
            </a:spcAft>
          </a:pPr>
          <a:r>
            <a:rPr lang="it-IT" sz="1400" b="1" dirty="0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rPr>
            <a:t>2,0</a:t>
          </a:r>
          <a:endParaRPr lang="it-IT" sz="1600" b="1" dirty="0">
            <a:solidFill>
              <a:srgbClr val="002E54"/>
            </a:solidFill>
            <a:latin typeface="Montserrat" pitchFamily="2" charset="77"/>
            <a:ea typeface="MS PGothic" pitchFamily="34" charset="-128"/>
            <a:cs typeface="Arial" pitchFamily="34" charset="0"/>
          </a:endParaRPr>
        </a:p>
        <a:p xmlns:a="http://schemas.openxmlformats.org/drawingml/2006/main">
          <a:pPr algn="ctr" defTabSz="457189" eaLnBrk="0" fontAlgn="base" hangingPunct="0">
            <a:lnSpc>
              <a:spcPct val="80000"/>
            </a:lnSpc>
            <a:spcBef>
              <a:spcPct val="0"/>
            </a:spcBef>
            <a:spcAft>
              <a:spcPct val="0"/>
            </a:spcAft>
          </a:pPr>
          <a:r>
            <a:rPr lang="it-IT" sz="900" b="1" dirty="0" err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rPr>
            <a:t>mld</a:t>
          </a:r>
          <a:endParaRPr lang="it-IT" sz="900" b="1" dirty="0">
            <a:solidFill>
              <a:srgbClr val="002E54"/>
            </a:solidFill>
            <a:latin typeface="Montserrat" pitchFamily="2" charset="77"/>
            <a:ea typeface="MS PGothic" pitchFamily="34" charset="-128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0.06941</cdr:x>
      <cdr:y>0.6329</cdr:y>
    </cdr:from>
    <cdr:to>
      <cdr:x>0.15577</cdr:x>
      <cdr:y>0.74448</cdr:y>
    </cdr:to>
    <cdr:sp macro="" textlink="">
      <cdr:nvSpPr>
        <cdr:cNvPr id="9" name="AutoShape 14">
          <a:extLst xmlns:a="http://schemas.openxmlformats.org/drawingml/2006/main">
            <a:ext uri="{FF2B5EF4-FFF2-40B4-BE49-F238E27FC236}">
              <a16:creationId xmlns:a16="http://schemas.microsoft.com/office/drawing/2014/main" id="{14DE1A90-2598-2B49-AD48-B4ACD7DDA518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1470" y="2170037"/>
          <a:ext cx="648800" cy="382578"/>
        </a:xfrm>
        <a:prstGeom xmlns:a="http://schemas.openxmlformats.org/drawingml/2006/main" prst="roundRect">
          <a:avLst>
            <a:gd name="adj" fmla="val 41630"/>
          </a:avLst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round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 anchorCtr="1"/>
        <a:lstStyle xmlns:a="http://schemas.openxmlformats.org/drawingml/2006/main">
          <a:defPPr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189" eaLnBrk="0" fontAlgn="base" hangingPunct="0">
            <a:lnSpc>
              <a:spcPct val="80000"/>
            </a:lnSpc>
            <a:spcBef>
              <a:spcPct val="0"/>
            </a:spcBef>
            <a:spcAft>
              <a:spcPct val="0"/>
            </a:spcAft>
          </a:pPr>
          <a:r>
            <a:rPr lang="it-IT" sz="1400" b="1" dirty="0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rPr>
            <a:t>1,6</a:t>
          </a:r>
          <a:endParaRPr lang="it-IT" sz="1600" b="1" dirty="0">
            <a:solidFill>
              <a:srgbClr val="002E54"/>
            </a:solidFill>
            <a:latin typeface="Montserrat" pitchFamily="2" charset="77"/>
            <a:ea typeface="MS PGothic" pitchFamily="34" charset="-128"/>
            <a:cs typeface="Arial" pitchFamily="34" charset="0"/>
          </a:endParaRPr>
        </a:p>
        <a:p xmlns:a="http://schemas.openxmlformats.org/drawingml/2006/main">
          <a:pPr algn="ctr" defTabSz="457189" eaLnBrk="0" fontAlgn="base" hangingPunct="0">
            <a:lnSpc>
              <a:spcPct val="80000"/>
            </a:lnSpc>
            <a:spcBef>
              <a:spcPct val="0"/>
            </a:spcBef>
            <a:spcAft>
              <a:spcPct val="0"/>
            </a:spcAft>
          </a:pPr>
          <a:r>
            <a:rPr lang="it-IT" sz="900" b="1" dirty="0" err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rPr>
            <a:t>mld</a:t>
          </a:r>
          <a:endParaRPr lang="it-IT" sz="900" b="1" dirty="0">
            <a:solidFill>
              <a:srgbClr val="002E54"/>
            </a:solidFill>
            <a:latin typeface="Montserrat" pitchFamily="2" charset="77"/>
            <a:ea typeface="MS PGothic" pitchFamily="34" charset="-128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F335F-9A7F-4EDB-9341-AF618700482D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2F8FE-B35E-4D5E-A2EA-A843552BE4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4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/>
              <a:t>Copertina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96191-9AD0-064C-B136-98BA86C2F7B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48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D51E2-B006-A94D-5CEC-2DC800E51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93FA03D-A35D-7383-94C8-C56C01BAD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6EEE5E6-C8CA-E868-799B-01781CE00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117D87-1CF0-DD9D-001C-FD77A5736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F3546-B54F-3348-AEF7-8B663BF9E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47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45CB3-457E-1363-0AE8-D6DCAC3F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4E7CEC-7DC0-0E05-4D17-CBFE0A5B8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71A8D6-7195-F8E6-615E-CD85BF7D1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4E74A4-9EC6-11A1-195D-88E993D10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F3546-B54F-3348-AEF7-8B663BF9E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931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80078-85C3-2665-CFA0-57D88B120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B1B6AF5-6452-A056-3B62-77E87D690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DBD254A-998B-5263-1C84-66E563D04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7F423E-4F60-27B9-5DCD-787DE3B92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96191-9AD0-064C-B136-98BA86C2F7B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080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AC417-7726-461D-A074-56CF578FF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77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/>
              <a:t>Copertina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96191-9AD0-064C-B136-98BA86C2F7B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44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E2514-3222-C68C-A827-FC3A621B1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9A2E3E-6876-1896-D945-7CF51E93B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4F31BC-F8E3-811F-C0ED-D7DA8783B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8EABF5-D660-E7A8-B2DF-BA6C8CB60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96191-9AD0-064C-B136-98BA86C2F7B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33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AC417-7726-461D-A074-56CF578FF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9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66A6E-DD84-01ED-5428-6A097B5D5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AC0218B-C138-BB46-224E-C1F61A818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773156C-5399-300C-392F-AF720A080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1200">
              <a:solidFill>
                <a:srgbClr val="002E58"/>
              </a:solidFill>
              <a:latin typeface="Montserrat" pitchFamily="2" charset="77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1BC614-CEC4-C63A-54C7-4C059F9B8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F3546-B54F-3348-AEF7-8B663BF9E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43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F3546-B54F-3348-AEF7-8B663BF9E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94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F3546-B54F-3348-AEF7-8B663BF9E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79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6714A-FF19-332E-A698-590DA99BB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4901C0-B72A-C76B-2A2E-70BBE803BC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B93606A-2A91-2987-29C0-B9550FE89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04FD08-F3CD-70AA-C266-087B6B767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F3546-B54F-3348-AEF7-8B663BF9E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50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F3546-B54F-3348-AEF7-8B663BF9E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56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CF419-F614-A5A4-1452-3589C130D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F01BB7B-F25B-0CF8-70CC-B4381AC71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9CB4DF-185A-2C91-5488-81642C2DF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E79546-F4B6-BECB-AB09-36649F55A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F3546-B54F-3348-AEF7-8B663BF9E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53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011" y="3766976"/>
            <a:ext cx="5954848" cy="1051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733">
                <a:solidFill>
                  <a:schemeClr val="bg1"/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8011" y="2109005"/>
            <a:ext cx="5954847" cy="288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304792" indent="-304792">
              <a:buSzPct val="230000"/>
              <a:buFontTx/>
              <a:buBlip>
                <a:blip r:embed="rId3"/>
              </a:buBlip>
              <a:tabLst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8011" y="1815967"/>
            <a:ext cx="5954847" cy="288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304792" indent="-304792">
              <a:buSzPct val="250000"/>
              <a:buFontTx/>
              <a:buBlip>
                <a:blip r:embed="rId4"/>
              </a:buBlip>
              <a:tabLst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67D64AA-4C1E-3507-58B5-04BCABC12B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7101" y="413408"/>
            <a:ext cx="4550105" cy="8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8" y="17503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7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8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FF88EBCB-00B2-016B-9DBD-7B355129E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64" y="6283702"/>
            <a:ext cx="4563888" cy="485599"/>
          </a:xfrm>
          <a:prstGeom prst="rect">
            <a:avLst/>
          </a:prstGeom>
        </p:spPr>
      </p:pic>
      <p:sp>
        <p:nvSpPr>
          <p:cNvPr id="13" name="Elemento grafico 6">
            <a:extLst>
              <a:ext uri="{FF2B5EF4-FFF2-40B4-BE49-F238E27FC236}">
                <a16:creationId xmlns:a16="http://schemas.microsoft.com/office/drawing/2014/main" id="{70460385-8A0C-E3AE-99C7-0354244AE93B}"/>
              </a:ext>
            </a:extLst>
          </p:cNvPr>
          <p:cNvSpPr/>
          <p:nvPr userDrawn="1"/>
        </p:nvSpPr>
        <p:spPr>
          <a:xfrm>
            <a:off x="9170529" y="432307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DA07D51-15C1-2D07-101D-6AC4A4C95AA1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19" name="Figura a mano libera 22">
              <a:extLst>
                <a:ext uri="{FF2B5EF4-FFF2-40B4-BE49-F238E27FC236}">
                  <a16:creationId xmlns:a16="http://schemas.microsoft.com/office/drawing/2014/main" id="{6DC60C21-8AD9-4135-5140-E15B3F145D0B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0" name="Figura a mano libera 23">
              <a:extLst>
                <a:ext uri="{FF2B5EF4-FFF2-40B4-BE49-F238E27FC236}">
                  <a16:creationId xmlns:a16="http://schemas.microsoft.com/office/drawing/2014/main" id="{B798870E-1484-FAD8-16E3-86BFBDE63AA0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1" name="Elemento grafico 93">
            <a:extLst>
              <a:ext uri="{FF2B5EF4-FFF2-40B4-BE49-F238E27FC236}">
                <a16:creationId xmlns:a16="http://schemas.microsoft.com/office/drawing/2014/main" id="{581B9078-6406-2808-8FE8-56153C37AC9F}"/>
              </a:ext>
            </a:extLst>
          </p:cNvPr>
          <p:cNvSpPr>
            <a:spLocks noChangeAspect="1"/>
          </p:cNvSpPr>
          <p:nvPr userDrawn="1"/>
        </p:nvSpPr>
        <p:spPr>
          <a:xfrm>
            <a:off x="10701678" y="428355"/>
            <a:ext cx="167999" cy="167999"/>
          </a:xfrm>
          <a:custGeom>
            <a:avLst/>
            <a:gdLst>
              <a:gd name="connsiteX0" fmla="*/ 1031080 w 1426087"/>
              <a:gd name="connsiteY0" fmla="*/ 549879 h 1426365"/>
              <a:gd name="connsiteX1" fmla="*/ 1112969 w 1426087"/>
              <a:gd name="connsiteY1" fmla="*/ 465059 h 1426365"/>
              <a:gd name="connsiteX2" fmla="*/ 1018653 w 1426087"/>
              <a:gd name="connsiteY2" fmla="*/ 490958 h 1426365"/>
              <a:gd name="connsiteX3" fmla="*/ 1090930 w 1426087"/>
              <a:gd name="connsiteY3" fmla="*/ 400069 h 1426365"/>
              <a:gd name="connsiteX4" fmla="*/ 986684 w 1426087"/>
              <a:gd name="connsiteY4" fmla="*/ 439981 h 1426365"/>
              <a:gd name="connsiteX5" fmla="*/ 866786 w 1426087"/>
              <a:gd name="connsiteY5" fmla="*/ 388166 h 1426365"/>
              <a:gd name="connsiteX6" fmla="*/ 702802 w 1426087"/>
              <a:gd name="connsiteY6" fmla="*/ 552178 h 1426365"/>
              <a:gd name="connsiteX7" fmla="*/ 706977 w 1426087"/>
              <a:gd name="connsiteY7" fmla="*/ 589687 h 1426365"/>
              <a:gd name="connsiteX8" fmla="*/ 368786 w 1426087"/>
              <a:gd name="connsiteY8" fmla="*/ 418145 h 1426365"/>
              <a:gd name="connsiteX9" fmla="*/ 346540 w 1426087"/>
              <a:gd name="connsiteY9" fmla="*/ 500674 h 1426365"/>
              <a:gd name="connsiteX10" fmla="*/ 419543 w 1426087"/>
              <a:gd name="connsiteY10" fmla="*/ 637327 h 1426365"/>
              <a:gd name="connsiteX11" fmla="*/ 345183 w 1426087"/>
              <a:gd name="connsiteY11" fmla="*/ 616745 h 1426365"/>
              <a:gd name="connsiteX12" fmla="*/ 345183 w 1426087"/>
              <a:gd name="connsiteY12" fmla="*/ 618836 h 1426365"/>
              <a:gd name="connsiteX13" fmla="*/ 476791 w 1426087"/>
              <a:gd name="connsiteY13" fmla="*/ 779815 h 1426365"/>
              <a:gd name="connsiteX14" fmla="*/ 433544 w 1426087"/>
              <a:gd name="connsiteY14" fmla="*/ 785564 h 1426365"/>
              <a:gd name="connsiteX15" fmla="*/ 402742 w 1426087"/>
              <a:gd name="connsiteY15" fmla="*/ 782642 h 1426365"/>
              <a:gd name="connsiteX16" fmla="*/ 556061 w 1426087"/>
              <a:gd name="connsiteY16" fmla="*/ 896620 h 1426365"/>
              <a:gd name="connsiteX17" fmla="*/ 352296 w 1426087"/>
              <a:gd name="connsiteY17" fmla="*/ 966926 h 1426365"/>
              <a:gd name="connsiteX18" fmla="*/ 313128 w 1426087"/>
              <a:gd name="connsiteY18" fmla="*/ 964627 h 1426365"/>
              <a:gd name="connsiteX19" fmla="*/ 564738 w 1426087"/>
              <a:gd name="connsiteY19" fmla="*/ 1038278 h 1426365"/>
              <a:gd name="connsiteX20" fmla="*/ 1031608 w 1426087"/>
              <a:gd name="connsiteY20" fmla="*/ 571300 h 1426365"/>
              <a:gd name="connsiteX21" fmla="*/ 1031080 w 1426087"/>
              <a:gd name="connsiteY21" fmla="*/ 549879 h 1426365"/>
              <a:gd name="connsiteX22" fmla="*/ 713044 w 1426087"/>
              <a:gd name="connsiteY22" fmla="*/ 0 h 1426365"/>
              <a:gd name="connsiteX23" fmla="*/ 1426088 w 1426087"/>
              <a:gd name="connsiteY23" fmla="*/ 713261 h 1426365"/>
              <a:gd name="connsiteX24" fmla="*/ 713044 w 1426087"/>
              <a:gd name="connsiteY24" fmla="*/ 1426366 h 1426365"/>
              <a:gd name="connsiteX25" fmla="*/ 0 w 1426087"/>
              <a:gd name="connsiteY25" fmla="*/ 713261 h 1426365"/>
              <a:gd name="connsiteX26" fmla="*/ 713044 w 1426087"/>
              <a:gd name="connsiteY26" fmla="*/ 0 h 1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26087" h="1426365">
                <a:moveTo>
                  <a:pt x="1031080" y="549879"/>
                </a:moveTo>
                <a:cubicBezTo>
                  <a:pt x="1063248" y="526902"/>
                  <a:pt x="1091034" y="497960"/>
                  <a:pt x="1112969" y="465059"/>
                </a:cubicBezTo>
                <a:cubicBezTo>
                  <a:pt x="1083618" y="478216"/>
                  <a:pt x="1051866" y="486990"/>
                  <a:pt x="1018653" y="490958"/>
                </a:cubicBezTo>
                <a:cubicBezTo>
                  <a:pt x="1052600" y="470591"/>
                  <a:pt x="1078502" y="438520"/>
                  <a:pt x="1090930" y="400069"/>
                </a:cubicBezTo>
                <a:cubicBezTo>
                  <a:pt x="1059177" y="418880"/>
                  <a:pt x="1024089" y="432564"/>
                  <a:pt x="986684" y="439981"/>
                </a:cubicBezTo>
                <a:cubicBezTo>
                  <a:pt x="956711" y="408013"/>
                  <a:pt x="914104" y="388166"/>
                  <a:pt x="866786" y="388166"/>
                </a:cubicBezTo>
                <a:cubicBezTo>
                  <a:pt x="776229" y="388166"/>
                  <a:pt x="702802" y="461713"/>
                  <a:pt x="702802" y="552178"/>
                </a:cubicBezTo>
                <a:cubicBezTo>
                  <a:pt x="702802" y="565137"/>
                  <a:pt x="704159" y="577671"/>
                  <a:pt x="706977" y="589687"/>
                </a:cubicBezTo>
                <a:cubicBezTo>
                  <a:pt x="570675" y="582893"/>
                  <a:pt x="449628" y="517497"/>
                  <a:pt x="368786" y="418145"/>
                </a:cubicBezTo>
                <a:cubicBezTo>
                  <a:pt x="354681" y="442384"/>
                  <a:pt x="346540" y="470583"/>
                  <a:pt x="346540" y="500674"/>
                </a:cubicBezTo>
                <a:cubicBezTo>
                  <a:pt x="346540" y="557616"/>
                  <a:pt x="375570" y="607962"/>
                  <a:pt x="419543" y="637327"/>
                </a:cubicBezTo>
                <a:cubicBezTo>
                  <a:pt x="392708" y="636489"/>
                  <a:pt x="367325" y="629072"/>
                  <a:pt x="345183" y="616745"/>
                </a:cubicBezTo>
                <a:cubicBezTo>
                  <a:pt x="345183" y="617367"/>
                  <a:pt x="345183" y="618205"/>
                  <a:pt x="345183" y="618836"/>
                </a:cubicBezTo>
                <a:cubicBezTo>
                  <a:pt x="345183" y="698435"/>
                  <a:pt x="401688" y="764774"/>
                  <a:pt x="476791" y="779815"/>
                </a:cubicBezTo>
                <a:cubicBezTo>
                  <a:pt x="463110" y="783584"/>
                  <a:pt x="448582" y="785564"/>
                  <a:pt x="433544" y="785564"/>
                </a:cubicBezTo>
                <a:cubicBezTo>
                  <a:pt x="423104" y="785564"/>
                  <a:pt x="412767" y="784518"/>
                  <a:pt x="402742" y="782642"/>
                </a:cubicBezTo>
                <a:cubicBezTo>
                  <a:pt x="423631" y="847830"/>
                  <a:pt x="484310" y="895254"/>
                  <a:pt x="556061" y="896620"/>
                </a:cubicBezTo>
                <a:cubicBezTo>
                  <a:pt x="499876" y="940595"/>
                  <a:pt x="429059" y="966926"/>
                  <a:pt x="352296" y="966926"/>
                </a:cubicBezTo>
                <a:cubicBezTo>
                  <a:pt x="339029" y="966926"/>
                  <a:pt x="325970" y="966088"/>
                  <a:pt x="313128" y="964627"/>
                </a:cubicBezTo>
                <a:cubicBezTo>
                  <a:pt x="385716" y="1011221"/>
                  <a:pt x="471986" y="1038278"/>
                  <a:pt x="564738" y="1038278"/>
                </a:cubicBezTo>
                <a:cubicBezTo>
                  <a:pt x="866578" y="1038278"/>
                  <a:pt x="1031608" y="788287"/>
                  <a:pt x="1031608" y="571300"/>
                </a:cubicBezTo>
                <a:cubicBezTo>
                  <a:pt x="1031599" y="564082"/>
                  <a:pt x="1031392" y="556985"/>
                  <a:pt x="1031080" y="549879"/>
                </a:cubicBezTo>
                <a:close/>
                <a:moveTo>
                  <a:pt x="713044" y="0"/>
                </a:moveTo>
                <a:cubicBezTo>
                  <a:pt x="1106175" y="0"/>
                  <a:pt x="1426088" y="319943"/>
                  <a:pt x="1426088" y="713261"/>
                </a:cubicBezTo>
                <a:cubicBezTo>
                  <a:pt x="1426088" y="1106483"/>
                  <a:pt x="1106175" y="1426366"/>
                  <a:pt x="713044" y="1426366"/>
                </a:cubicBezTo>
                <a:cubicBezTo>
                  <a:pt x="319912" y="1426366"/>
                  <a:pt x="0" y="1106483"/>
                  <a:pt x="0" y="713261"/>
                </a:cubicBezTo>
                <a:cubicBezTo>
                  <a:pt x="0" y="319943"/>
                  <a:pt x="319912" y="0"/>
                  <a:pt x="713044" y="0"/>
                </a:cubicBezTo>
                <a:close/>
              </a:path>
            </a:pathLst>
          </a:custGeom>
          <a:solidFill>
            <a:srgbClr val="002E54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615833A-248A-5047-EEEF-585394455C49}"/>
              </a:ext>
            </a:extLst>
          </p:cNvPr>
          <p:cNvSpPr/>
          <p:nvPr userDrawn="1"/>
        </p:nvSpPr>
        <p:spPr>
          <a:xfrm>
            <a:off x="9325275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r>
              <a:rPr lang="it-IT" sz="1200">
                <a:solidFill>
                  <a:srgbClr val="92BAD2"/>
                </a:solidFill>
                <a:latin typeface="Montserrat" pitchFamily="2" charset="77"/>
              </a:rPr>
              <a:t>13.07.23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BC0ABBC-B040-F16C-7639-E21E2EEC401A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r>
              <a:rPr lang="it-IT" sz="1200">
                <a:solidFill>
                  <a:srgbClr val="92BAD2"/>
                </a:solidFill>
                <a:latin typeface="Montserrat" pitchFamily="2" charset="77"/>
              </a:rPr>
              <a:t>#Oss5G23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8A89E7F-6121-D430-9AB9-4304E9C17B1C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r>
              <a:rPr lang="it-IT" sz="1200">
                <a:solidFill>
                  <a:srgbClr val="002E54"/>
                </a:solidFill>
                <a:latin typeface="Montserrat" pitchFamily="2" charset="77"/>
              </a:rPr>
              <a:t>5G &amp; Beyond </a:t>
            </a:r>
            <a:r>
              <a:rPr lang="it-IT" sz="1200" err="1">
                <a:solidFill>
                  <a:srgbClr val="002E54"/>
                </a:solidFill>
                <a:latin typeface="Montserrat" pitchFamily="2" charset="77"/>
              </a:rPr>
              <a:t>Observatory</a:t>
            </a:r>
            <a:endParaRPr lang="it-IT" sz="1200">
              <a:solidFill>
                <a:srgbClr val="002E5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369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latore x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>
            <a:extLst>
              <a:ext uri="{FF2B5EF4-FFF2-40B4-BE49-F238E27FC236}">
                <a16:creationId xmlns:a16="http://schemas.microsoft.com/office/drawing/2014/main" id="{C5D86EF3-CE04-ED48-86B1-B4AF12EAF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1838" y="3393405"/>
            <a:ext cx="1928655" cy="56929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l">
              <a:spcBef>
                <a:spcPts val="13"/>
              </a:spcBef>
              <a:buFont typeface="Arial" panose="020B0604020202020204" pitchFamily="34" charset="0"/>
              <a:buNone/>
              <a:defRPr lang="it-IT" sz="2667" b="1" kern="120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it-IT"/>
              <a:t>Nome 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70DFDA8A-9005-3B4A-9F45-EC91E273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1838" y="4721807"/>
            <a:ext cx="1928655" cy="16971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/>
            <a:r>
              <a:rPr lang="it-IT" err="1"/>
              <a:t>Oss</a:t>
            </a:r>
            <a:r>
              <a:rPr lang="it-IT"/>
              <a:t>./Azienda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DDF3984E-0ACD-3F4F-A0F6-52C039035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1838" y="4446790"/>
            <a:ext cx="1928655" cy="16971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/>
              <a:t>Job-title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DE234979-8DDE-1948-9736-6CA2561FE811}"/>
              </a:ext>
            </a:extLst>
          </p:cNvPr>
          <p:cNvCxnSpPr>
            <a:cxnSpLocks/>
          </p:cNvCxnSpPr>
          <p:nvPr userDrawn="1"/>
        </p:nvCxnSpPr>
        <p:spPr>
          <a:xfrm>
            <a:off x="1116087" y="-210727"/>
            <a:ext cx="192865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92E395B-5E77-974D-96D9-1FC919AAFBC4}"/>
              </a:ext>
            </a:extLst>
          </p:cNvPr>
          <p:cNvCxnSpPr>
            <a:cxnSpLocks/>
          </p:cNvCxnSpPr>
          <p:nvPr userDrawn="1"/>
        </p:nvCxnSpPr>
        <p:spPr>
          <a:xfrm>
            <a:off x="-376295" y="1023934"/>
            <a:ext cx="0" cy="219804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2D91E3A8-B85A-5B4B-8968-5893A16ED5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1838" y="5480438"/>
            <a:ext cx="1928655" cy="219321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3"/>
              </a:spcBef>
              <a:buFont typeface="Arial" panose="020B0604020202020204" pitchFamily="34" charset="0"/>
              <a:buNone/>
              <a:defRPr lang="it-IT" sz="1400" i="1" kern="1200" dirty="0">
                <a:solidFill>
                  <a:srgbClr val="92D8E1"/>
                </a:solidFill>
                <a:latin typeface="Montserrat" pitchFamily="2" charset="77"/>
                <a:ea typeface="+mn-ea"/>
                <a:cs typeface="+mn-cs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marL="228594" lvl="0" indent="-228594" algn="l" defTabSz="609585" rtl="0" eaLnBrk="1" latinLnBrk="0" hangingPunct="1">
              <a:spcBef>
                <a:spcPts val="0"/>
              </a:spcBef>
            </a:pPr>
            <a:r>
              <a:rPr lang="it-IT"/>
              <a:t>email/contatto</a:t>
            </a:r>
          </a:p>
        </p:txBody>
      </p: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0A4449CB-BC54-1D41-BA53-6F48E7BFF36E}"/>
              </a:ext>
            </a:extLst>
          </p:cNvPr>
          <p:cNvCxnSpPr>
            <a:cxnSpLocks/>
          </p:cNvCxnSpPr>
          <p:nvPr userDrawn="1"/>
        </p:nvCxnSpPr>
        <p:spPr>
          <a:xfrm>
            <a:off x="4753963" y="-210727"/>
            <a:ext cx="192865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109FD95B-FDAE-0246-96D6-C182FD3DE58B}"/>
              </a:ext>
            </a:extLst>
          </p:cNvPr>
          <p:cNvCxnSpPr>
            <a:cxnSpLocks/>
          </p:cNvCxnSpPr>
          <p:nvPr userDrawn="1"/>
        </p:nvCxnSpPr>
        <p:spPr>
          <a:xfrm>
            <a:off x="8391838" y="-210727"/>
            <a:ext cx="192865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5650C02D-511B-6345-9E0C-E5FF22F156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8579" y="4446790"/>
            <a:ext cx="1924037" cy="16970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 err="1"/>
              <a:t>Jib</a:t>
            </a:r>
            <a:r>
              <a:rPr lang="it-IT"/>
              <a:t>-title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14E809E8-25A8-9845-B39F-91BBF14E9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3959" y="4721808"/>
            <a:ext cx="1928656" cy="2193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 err="1"/>
              <a:t>Oss</a:t>
            </a:r>
            <a:r>
              <a:rPr lang="it-IT"/>
              <a:t>./Azienda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2BDB13F9-A168-DE42-9B23-7F5401D1C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3960" y="5480440"/>
            <a:ext cx="1928656" cy="2193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400" i="1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/>
              <a:t>email/contatto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2886DA77-44FD-5A49-9F70-96319B184D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8578" y="3393407"/>
            <a:ext cx="1924039" cy="56929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3"/>
              </a:spcBef>
              <a:buNone/>
              <a:tabLst/>
              <a:defRPr lang="it-IT" sz="2667" b="1" kern="120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  <a:lvl2pPr>
              <a:defRPr lang="it-IT" dirty="0" smtClean="0"/>
            </a:lvl2pPr>
            <a:lvl3pPr>
              <a:defRPr lang="it-IT" dirty="0" smtClean="0"/>
            </a:lvl3pPr>
            <a:lvl4pPr>
              <a:defRPr lang="it-IT" dirty="0" smtClean="0"/>
            </a:lvl4pPr>
            <a:lvl5pPr>
              <a:defRPr lang="it-IT" dirty="0"/>
            </a:lvl5pPr>
          </a:lstStyle>
          <a:p>
            <a:pPr marL="8466" lvl="0" indent="-8466">
              <a:spcBef>
                <a:spcPct val="0"/>
              </a:spcBef>
            </a:pPr>
            <a:r>
              <a:rPr lang="it-IT"/>
              <a:t>Nome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E999D8-B338-BF46-A854-B20BEF694A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089" y="3393408"/>
            <a:ext cx="1924039" cy="569297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3"/>
              </a:spcBef>
              <a:buNone/>
              <a:tabLst/>
              <a:defRPr lang="it-IT" sz="2667" b="1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  <a:lvl2pPr marL="609585" indent="0">
              <a:buNone/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marL="14817" lvl="0" indent="-14817">
              <a:spcBef>
                <a:spcPct val="0"/>
              </a:spcBef>
            </a:pPr>
            <a:r>
              <a:rPr lang="it-IT"/>
              <a:t>Nome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1D17A1A-CFAF-6C48-A49B-0DA7967744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088" y="4446791"/>
            <a:ext cx="1924037" cy="16970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/>
              <a:t>Job-title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C7AA6F2-3731-504E-8CAA-B48454B31F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6089" y="4721808"/>
            <a:ext cx="1924036" cy="2193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Font typeface="Arial" panose="020B0604020202020204" pitchFamily="34" charset="0"/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 err="1"/>
              <a:t>Oss</a:t>
            </a:r>
            <a:r>
              <a:rPr lang="it-IT"/>
              <a:t>./Azienda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665070A-F538-6C4E-A1E4-72AC0A2C4A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6087" y="5480438"/>
            <a:ext cx="1924037" cy="2193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Font typeface="Arial" panose="020B0604020202020204" pitchFamily="34" charset="0"/>
              <a:buNone/>
              <a:defRPr lang="it-IT" sz="1400" i="1" kern="1200" dirty="0">
                <a:solidFill>
                  <a:srgbClr val="92D8E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457189" lvl="0" indent="-457189" algn="l" defTabSz="609585" rtl="0" eaLnBrk="1" latinLnBrk="0" hangingPunct="1">
              <a:spcBef>
                <a:spcPts val="0"/>
              </a:spcBef>
            </a:pPr>
            <a:r>
              <a:rPr lang="it-IT"/>
              <a:t>email/contatto</a:t>
            </a:r>
          </a:p>
        </p:txBody>
      </p:sp>
      <p:sp>
        <p:nvSpPr>
          <p:cNvPr id="25" name="Segnaposto immagine 5">
            <a:extLst>
              <a:ext uri="{FF2B5EF4-FFF2-40B4-BE49-F238E27FC236}">
                <a16:creationId xmlns:a16="http://schemas.microsoft.com/office/drawing/2014/main" id="{3FDD08E6-6EE2-1648-BCCC-D0AF835665C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16089" y="1023933"/>
            <a:ext cx="1928655" cy="2198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foto</a:t>
            </a:r>
          </a:p>
        </p:txBody>
      </p:sp>
      <p:sp>
        <p:nvSpPr>
          <p:cNvPr id="26" name="Segnaposto immagine 5">
            <a:extLst>
              <a:ext uri="{FF2B5EF4-FFF2-40B4-BE49-F238E27FC236}">
                <a16:creationId xmlns:a16="http://schemas.microsoft.com/office/drawing/2014/main" id="{646DFB88-4572-E14E-A4DB-0CFCBBAAA4D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58578" y="1023933"/>
            <a:ext cx="1928655" cy="2198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foto</a:t>
            </a:r>
          </a:p>
        </p:txBody>
      </p:sp>
      <p:sp>
        <p:nvSpPr>
          <p:cNvPr id="27" name="Segnaposto immagine 5">
            <a:extLst>
              <a:ext uri="{FF2B5EF4-FFF2-40B4-BE49-F238E27FC236}">
                <a16:creationId xmlns:a16="http://schemas.microsoft.com/office/drawing/2014/main" id="{C7C96697-C4C8-1C43-9CFA-2BCA6FE121A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91838" y="1023933"/>
            <a:ext cx="1928655" cy="2198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foto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F80046-0111-5C4D-8BB9-0B9DF7EB1DCA}"/>
              </a:ext>
            </a:extLst>
          </p:cNvPr>
          <p:cNvGrpSpPr/>
          <p:nvPr userDrawn="1"/>
        </p:nvGrpSpPr>
        <p:grpSpPr>
          <a:xfrm>
            <a:off x="-376294" y="3320981"/>
            <a:ext cx="10692169" cy="641720"/>
            <a:chOff x="-282221" y="2490736"/>
            <a:chExt cx="8019127" cy="481290"/>
          </a:xfrm>
        </p:grpSpPr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id="{58123D76-C5E2-8E4B-A849-884FA70E0E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82221" y="2490736"/>
              <a:ext cx="0" cy="48129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DD1B4E3A-7589-1343-ABBD-B6AF554BD0F6}"/>
                </a:ext>
              </a:extLst>
            </p:cNvPr>
            <p:cNvSpPr/>
            <p:nvPr userDrawn="1"/>
          </p:nvSpPr>
          <p:spPr>
            <a:xfrm>
              <a:off x="837065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4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0E592C8F-C2B8-104D-B8E8-E06B85561F01}"/>
                </a:ext>
              </a:extLst>
            </p:cNvPr>
            <p:cNvSpPr/>
            <p:nvPr userDrawn="1"/>
          </p:nvSpPr>
          <p:spPr>
            <a:xfrm>
              <a:off x="3565470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4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A46DDBE-057F-5C4F-A187-92F44A6AF250}"/>
                </a:ext>
              </a:extLst>
            </p:cNvPr>
            <p:cNvSpPr/>
            <p:nvPr userDrawn="1"/>
          </p:nvSpPr>
          <p:spPr>
            <a:xfrm>
              <a:off x="6293878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4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52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67" b="1" i="1">
                <a:solidFill>
                  <a:srgbClr val="002E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63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lato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>
            <a:extLst>
              <a:ext uri="{FF2B5EF4-FFF2-40B4-BE49-F238E27FC236}">
                <a16:creationId xmlns:a16="http://schemas.microsoft.com/office/drawing/2014/main" id="{5876C287-BD3C-274A-9214-4B82D9EA3077}"/>
              </a:ext>
            </a:extLst>
          </p:cNvPr>
          <p:cNvSpPr/>
          <p:nvPr userDrawn="1"/>
        </p:nvSpPr>
        <p:spPr>
          <a:xfrm>
            <a:off x="0" y="0"/>
            <a:ext cx="7457872" cy="6858000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C5D86EF3-CE04-ED48-86B1-B4AF12EAF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3" y="2196301"/>
            <a:ext cx="5954847" cy="569296"/>
          </a:xfrm>
          <a:prstGeom prst="rect">
            <a:avLst/>
          </a:prstGeom>
        </p:spPr>
        <p:txBody>
          <a:bodyPr lIns="0" tIns="144000" rIns="0" bIns="0" anchor="b" anchorCtr="0"/>
          <a:lstStyle>
            <a:lvl1pPr algn="l">
              <a:defRPr sz="3733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70DFDA8A-9005-3B4A-9F45-EC91E273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3" y="3362691"/>
            <a:ext cx="5759847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lang="it-IT" sz="2133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DDF3984E-0ACD-3F4F-A0F6-52C039035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3" y="2984095"/>
            <a:ext cx="5759847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lang="it-IT" sz="2133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Job-title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CDD654-5D7A-5B44-A49C-0B95E950392C}"/>
              </a:ext>
            </a:extLst>
          </p:cNvPr>
          <p:cNvGrpSpPr/>
          <p:nvPr userDrawn="1"/>
        </p:nvGrpSpPr>
        <p:grpSpPr>
          <a:xfrm>
            <a:off x="5438012" y="3409169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A9BBD509-695F-2640-B798-D8E06146F21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E6A3E2F7-4360-DA40-818C-17E58F586E6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496B9EC4-90A4-3748-994C-ECE4E616A1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013" y="4040957"/>
            <a:ext cx="5954847" cy="3282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lang="it-IT" sz="2133" b="0" i="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r>
              <a:rPr lang="it-IT">
                <a:solidFill>
                  <a:srgbClr val="81D4DE"/>
                </a:solidFill>
                <a:effectLst/>
                <a:latin typeface="Helvetica" pitchFamily="2" charset="0"/>
              </a:rPr>
              <a:t>citazione</a:t>
            </a:r>
          </a:p>
        </p:txBody>
      </p:sp>
      <p:sp>
        <p:nvSpPr>
          <p:cNvPr id="23" name="Elemento grafico 20">
            <a:extLst>
              <a:ext uri="{FF2B5EF4-FFF2-40B4-BE49-F238E27FC236}">
                <a16:creationId xmlns:a16="http://schemas.microsoft.com/office/drawing/2014/main" id="{AC9E1D49-D35A-A34C-BC37-454351D23879}"/>
              </a:ext>
            </a:extLst>
          </p:cNvPr>
          <p:cNvSpPr/>
          <p:nvPr userDrawn="1"/>
        </p:nvSpPr>
        <p:spPr>
          <a:xfrm>
            <a:off x="5445251" y="3030123"/>
            <a:ext cx="180524" cy="195943"/>
          </a:xfrm>
          <a:custGeom>
            <a:avLst/>
            <a:gdLst>
              <a:gd name="connsiteX0" fmla="*/ 67697 w 135393"/>
              <a:gd name="connsiteY0" fmla="*/ 8645 h 146957"/>
              <a:gd name="connsiteX1" fmla="*/ 43213 w 135393"/>
              <a:gd name="connsiteY1" fmla="*/ 33135 h 146957"/>
              <a:gd name="connsiteX2" fmla="*/ 67697 w 135393"/>
              <a:gd name="connsiteY2" fmla="*/ 57625 h 146957"/>
              <a:gd name="connsiteX3" fmla="*/ 92181 w 135393"/>
              <a:gd name="connsiteY3" fmla="*/ 33135 h 146957"/>
              <a:gd name="connsiteX4" fmla="*/ 67697 w 135393"/>
              <a:gd name="connsiteY4" fmla="*/ 8645 h 146957"/>
              <a:gd name="connsiteX5" fmla="*/ 67697 w 135393"/>
              <a:gd name="connsiteY5" fmla="*/ 0 h 146957"/>
              <a:gd name="connsiteX6" fmla="*/ 100824 w 135393"/>
              <a:gd name="connsiteY6" fmla="*/ 33135 h 146957"/>
              <a:gd name="connsiteX7" fmla="*/ 67697 w 135393"/>
              <a:gd name="connsiteY7" fmla="*/ 66269 h 146957"/>
              <a:gd name="connsiteX8" fmla="*/ 34570 w 135393"/>
              <a:gd name="connsiteY8" fmla="*/ 33135 h 146957"/>
              <a:gd name="connsiteX9" fmla="*/ 67697 w 135393"/>
              <a:gd name="connsiteY9" fmla="*/ 0 h 146957"/>
              <a:gd name="connsiteX10" fmla="*/ 67697 w 135393"/>
              <a:gd name="connsiteY10" fmla="*/ 74914 h 146957"/>
              <a:gd name="connsiteX11" fmla="*/ 135394 w 135393"/>
              <a:gd name="connsiteY11" fmla="*/ 142635 h 146957"/>
              <a:gd name="connsiteX12" fmla="*/ 131073 w 135393"/>
              <a:gd name="connsiteY12" fmla="*/ 146957 h 146957"/>
              <a:gd name="connsiteX13" fmla="*/ 126751 w 135393"/>
              <a:gd name="connsiteY13" fmla="*/ 142635 h 146957"/>
              <a:gd name="connsiteX14" fmla="*/ 67697 w 135393"/>
              <a:gd name="connsiteY14" fmla="*/ 83558 h 146957"/>
              <a:gd name="connsiteX15" fmla="*/ 8643 w 135393"/>
              <a:gd name="connsiteY15" fmla="*/ 142635 h 146957"/>
              <a:gd name="connsiteX16" fmla="*/ 4321 w 135393"/>
              <a:gd name="connsiteY16" fmla="*/ 146957 h 146957"/>
              <a:gd name="connsiteX17" fmla="*/ 0 w 135393"/>
              <a:gd name="connsiteY17" fmla="*/ 142635 h 146957"/>
              <a:gd name="connsiteX18" fmla="*/ 67697 w 135393"/>
              <a:gd name="connsiteY18" fmla="*/ 74914 h 14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393" h="146957">
                <a:moveTo>
                  <a:pt x="67697" y="8645"/>
                </a:moveTo>
                <a:cubicBezTo>
                  <a:pt x="54171" y="8645"/>
                  <a:pt x="43213" y="19606"/>
                  <a:pt x="43213" y="33135"/>
                </a:cubicBezTo>
                <a:cubicBezTo>
                  <a:pt x="43213" y="46663"/>
                  <a:pt x="54180" y="57625"/>
                  <a:pt x="67697" y="57625"/>
                </a:cubicBezTo>
                <a:cubicBezTo>
                  <a:pt x="81214" y="57625"/>
                  <a:pt x="92181" y="46663"/>
                  <a:pt x="92181" y="33135"/>
                </a:cubicBezTo>
                <a:cubicBezTo>
                  <a:pt x="92181" y="19606"/>
                  <a:pt x="81223" y="8645"/>
                  <a:pt x="67697" y="8645"/>
                </a:cubicBezTo>
                <a:close/>
                <a:moveTo>
                  <a:pt x="67697" y="0"/>
                </a:moveTo>
                <a:cubicBezTo>
                  <a:pt x="85993" y="0"/>
                  <a:pt x="100824" y="14834"/>
                  <a:pt x="100824" y="33135"/>
                </a:cubicBezTo>
                <a:cubicBezTo>
                  <a:pt x="100824" y="51435"/>
                  <a:pt x="85993" y="66269"/>
                  <a:pt x="67697" y="66269"/>
                </a:cubicBezTo>
                <a:cubicBezTo>
                  <a:pt x="49401" y="66269"/>
                  <a:pt x="34570" y="51435"/>
                  <a:pt x="34570" y="33135"/>
                </a:cubicBezTo>
                <a:cubicBezTo>
                  <a:pt x="34570" y="14834"/>
                  <a:pt x="49401" y="0"/>
                  <a:pt x="67697" y="0"/>
                </a:cubicBezTo>
                <a:close/>
                <a:moveTo>
                  <a:pt x="67697" y="74914"/>
                </a:moveTo>
                <a:cubicBezTo>
                  <a:pt x="105093" y="74914"/>
                  <a:pt x="135394" y="105239"/>
                  <a:pt x="135394" y="142635"/>
                </a:cubicBezTo>
                <a:cubicBezTo>
                  <a:pt x="135394" y="145012"/>
                  <a:pt x="133467" y="146957"/>
                  <a:pt x="131073" y="146957"/>
                </a:cubicBezTo>
                <a:cubicBezTo>
                  <a:pt x="128696" y="146957"/>
                  <a:pt x="126751" y="145012"/>
                  <a:pt x="126751" y="142635"/>
                </a:cubicBezTo>
                <a:cubicBezTo>
                  <a:pt x="126751" y="110011"/>
                  <a:pt x="100314" y="83558"/>
                  <a:pt x="67697" y="83558"/>
                </a:cubicBezTo>
                <a:cubicBezTo>
                  <a:pt x="35080" y="83558"/>
                  <a:pt x="8643" y="110011"/>
                  <a:pt x="8643" y="142635"/>
                </a:cubicBezTo>
                <a:cubicBezTo>
                  <a:pt x="8643" y="145012"/>
                  <a:pt x="6707" y="146957"/>
                  <a:pt x="4321" y="146957"/>
                </a:cubicBezTo>
                <a:cubicBezTo>
                  <a:pt x="1936" y="146957"/>
                  <a:pt x="0" y="145012"/>
                  <a:pt x="0" y="142635"/>
                </a:cubicBezTo>
                <a:cubicBezTo>
                  <a:pt x="0" y="105239"/>
                  <a:pt x="30309" y="74914"/>
                  <a:pt x="67697" y="7491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DE234979-8DDE-1948-9736-6CA2561FE811}"/>
              </a:ext>
            </a:extLst>
          </p:cNvPr>
          <p:cNvCxnSpPr>
            <a:cxnSpLocks/>
          </p:cNvCxnSpPr>
          <p:nvPr userDrawn="1"/>
        </p:nvCxnSpPr>
        <p:spPr>
          <a:xfrm>
            <a:off x="1374843" y="-210727"/>
            <a:ext cx="3360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92E395B-5E77-974D-96D9-1FC919AAFBC4}"/>
              </a:ext>
            </a:extLst>
          </p:cNvPr>
          <p:cNvCxnSpPr/>
          <p:nvPr userDrawn="1"/>
        </p:nvCxnSpPr>
        <p:spPr>
          <a:xfrm>
            <a:off x="-376295" y="1966085"/>
            <a:ext cx="0" cy="38256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89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2" y="2397005"/>
            <a:ext cx="5954848" cy="1369971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667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011" y="3766976"/>
            <a:ext cx="5954848" cy="1051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733">
                <a:solidFill>
                  <a:schemeClr val="bg1"/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8011" y="2109005"/>
            <a:ext cx="5954847" cy="288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304792" indent="-304792">
              <a:buSzPct val="230000"/>
              <a:buFontTx/>
              <a:buBlip>
                <a:blip r:embed="rId3"/>
              </a:buBlip>
              <a:tabLst/>
              <a:defRPr sz="1733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 dirty="0"/>
              <a:t>Osservatorio</a:t>
            </a: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8011" y="1815967"/>
            <a:ext cx="5954847" cy="288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304792" indent="-304792">
              <a:buSzPct val="250000"/>
              <a:buFontTx/>
              <a:buBlip>
                <a:blip r:embed="rId4"/>
              </a:buBlip>
              <a:tabLst/>
              <a:defRPr sz="1467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 dirty="0"/>
              <a:t>Data</a:t>
            </a: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394845" y="2157611"/>
            <a:ext cx="2587200" cy="25872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 dirty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 dirty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210727"/>
            <a:ext cx="412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67D64AA-4C1E-3507-58B5-04BCABC12B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7101" y="413408"/>
            <a:ext cx="4550105" cy="89777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40AB1C5-AAC0-D671-6B3D-30CA0B3A618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r="62991"/>
          <a:stretch/>
        </p:blipFill>
        <p:spPr>
          <a:xfrm>
            <a:off x="9971890" y="6013829"/>
            <a:ext cx="2008313" cy="6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g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21" name="Elemento grafico 6">
            <a:extLst>
              <a:ext uri="{FF2B5EF4-FFF2-40B4-BE49-F238E27FC236}">
                <a16:creationId xmlns:a16="http://schemas.microsoft.com/office/drawing/2014/main" id="{4840F13C-A422-2A49-98D5-F485F951F4B8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 dirty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7526DF7-A5A0-BF47-9773-FCCF0A0C527A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263EF1B1-C6B2-6042-9DC0-BFB5E13AAF2E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 dirty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C057466C-4B21-584F-84DF-6AA499420884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 dirty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6" name="Rettangolo 25">
            <a:extLst>
              <a:ext uri="{FF2B5EF4-FFF2-40B4-BE49-F238E27FC236}">
                <a16:creationId xmlns:a16="http://schemas.microsoft.com/office/drawing/2014/main" id="{AF9197DD-3C0B-3E44-8EB6-8CE2408A1978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 dirty="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16.10.25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3E25A15-C92B-754D-9BD7-3FD19375D99A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 dirty="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Innovative Payments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E10D063-B6E8-FDFC-F20F-AC45F9D11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62117"/>
            <a:ext cx="3020037" cy="595883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3DB38551-669F-B16A-EDAA-CD458113593B}"/>
              </a:ext>
            </a:extLst>
          </p:cNvPr>
          <p:cNvGrpSpPr/>
          <p:nvPr userDrawn="1"/>
        </p:nvGrpSpPr>
        <p:grpSpPr>
          <a:xfrm>
            <a:off x="10234897" y="6378846"/>
            <a:ext cx="1269556" cy="362428"/>
            <a:chOff x="7732058" y="4778359"/>
            <a:chExt cx="952167" cy="271821"/>
          </a:xfrm>
        </p:grpSpPr>
        <p:pic>
          <p:nvPicPr>
            <p:cNvPr id="11" name="Elemento grafico 10">
              <a:extLst>
                <a:ext uri="{FF2B5EF4-FFF2-40B4-BE49-F238E27FC236}">
                  <a16:creationId xmlns:a16="http://schemas.microsoft.com/office/drawing/2014/main" id="{C9A9A777-1919-89AD-8B9F-7F0B9492F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32058" y="4778359"/>
              <a:ext cx="832452" cy="271821"/>
            </a:xfrm>
            <a:prstGeom prst="rect">
              <a:avLst/>
            </a:prstGeom>
          </p:spPr>
        </p:pic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2EB90831-C60D-3563-EA6E-35882B5ECBB7}"/>
                </a:ext>
              </a:extLst>
            </p:cNvPr>
            <p:cNvSpPr/>
            <p:nvPr/>
          </p:nvSpPr>
          <p:spPr>
            <a:xfrm>
              <a:off x="8680076" y="4795440"/>
              <a:ext cx="4149" cy="237658"/>
            </a:xfrm>
            <a:custGeom>
              <a:avLst/>
              <a:gdLst>
                <a:gd name="connsiteX0" fmla="*/ 2094 w 4149"/>
                <a:gd name="connsiteY0" fmla="*/ 237659 h 237658"/>
                <a:gd name="connsiteX1" fmla="*/ 0 w 4149"/>
                <a:gd name="connsiteY1" fmla="*/ 235614 h 237658"/>
                <a:gd name="connsiteX2" fmla="*/ 0 w 4149"/>
                <a:gd name="connsiteY2" fmla="*/ 2045 h 237658"/>
                <a:gd name="connsiteX3" fmla="*/ 2094 w 4149"/>
                <a:gd name="connsiteY3" fmla="*/ 0 h 237658"/>
                <a:gd name="connsiteX4" fmla="*/ 4149 w 4149"/>
                <a:gd name="connsiteY4" fmla="*/ 2045 h 237658"/>
                <a:gd name="connsiteX5" fmla="*/ 4149 w 4149"/>
                <a:gd name="connsiteY5" fmla="*/ 235614 h 237658"/>
                <a:gd name="connsiteX6" fmla="*/ 2094 w 4149"/>
                <a:gd name="connsiteY6" fmla="*/ 237659 h 23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9" h="237658">
                  <a:moveTo>
                    <a:pt x="2094" y="237659"/>
                  </a:moveTo>
                  <a:cubicBezTo>
                    <a:pt x="952" y="237659"/>
                    <a:pt x="0" y="236750"/>
                    <a:pt x="0" y="235614"/>
                  </a:cubicBezTo>
                  <a:lnTo>
                    <a:pt x="0" y="2045"/>
                  </a:lnTo>
                  <a:cubicBezTo>
                    <a:pt x="0" y="909"/>
                    <a:pt x="952" y="0"/>
                    <a:pt x="2094" y="0"/>
                  </a:cubicBezTo>
                  <a:cubicBezTo>
                    <a:pt x="3236" y="0"/>
                    <a:pt x="4149" y="909"/>
                    <a:pt x="4149" y="2045"/>
                  </a:cubicBezTo>
                  <a:lnTo>
                    <a:pt x="4149" y="235614"/>
                  </a:lnTo>
                  <a:cubicBezTo>
                    <a:pt x="4149" y="236750"/>
                    <a:pt x="3198" y="237659"/>
                    <a:pt x="2094" y="237659"/>
                  </a:cubicBezTo>
                  <a:close/>
                </a:path>
              </a:pathLst>
            </a:custGeom>
            <a:solidFill>
              <a:srgbClr val="1D1D1B"/>
            </a:solidFill>
            <a:ln w="3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</p:grpSp>
      <p:sp>
        <p:nvSpPr>
          <p:cNvPr id="19" name="Segnaposto numero diapositiva 3">
            <a:extLst>
              <a:ext uri="{FF2B5EF4-FFF2-40B4-BE49-F238E27FC236}">
                <a16:creationId xmlns:a16="http://schemas.microsoft.com/office/drawing/2014/main" id="{D5B1136E-0B53-5044-08BB-372D0757B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2066" y="6376969"/>
            <a:ext cx="689935" cy="366183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ct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023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11529245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654D9858-41B1-0857-4A00-0C0B28113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62117"/>
            <a:ext cx="3020037" cy="595883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BFCDD19D-8697-35A6-C3E8-5514E964B26F}"/>
              </a:ext>
            </a:extLst>
          </p:cNvPr>
          <p:cNvGrpSpPr/>
          <p:nvPr userDrawn="1"/>
        </p:nvGrpSpPr>
        <p:grpSpPr>
          <a:xfrm>
            <a:off x="10234897" y="6378846"/>
            <a:ext cx="1269556" cy="362428"/>
            <a:chOff x="7732058" y="4778359"/>
            <a:chExt cx="952167" cy="271821"/>
          </a:xfrm>
        </p:grpSpPr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92A9164E-E0DB-7C59-1ED6-0D5732420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32058" y="4778359"/>
              <a:ext cx="832452" cy="271821"/>
            </a:xfrm>
            <a:prstGeom prst="rect">
              <a:avLst/>
            </a:prstGeom>
          </p:spPr>
        </p:pic>
        <p:sp>
          <p:nvSpPr>
            <p:cNvPr id="7" name="Figura a mano libera 6">
              <a:extLst>
                <a:ext uri="{FF2B5EF4-FFF2-40B4-BE49-F238E27FC236}">
                  <a16:creationId xmlns:a16="http://schemas.microsoft.com/office/drawing/2014/main" id="{7F3A39F5-1A15-6E6B-537E-67D102E48DCC}"/>
                </a:ext>
              </a:extLst>
            </p:cNvPr>
            <p:cNvSpPr/>
            <p:nvPr/>
          </p:nvSpPr>
          <p:spPr>
            <a:xfrm>
              <a:off x="8680076" y="4795440"/>
              <a:ext cx="4149" cy="237658"/>
            </a:xfrm>
            <a:custGeom>
              <a:avLst/>
              <a:gdLst>
                <a:gd name="connsiteX0" fmla="*/ 2094 w 4149"/>
                <a:gd name="connsiteY0" fmla="*/ 237659 h 237658"/>
                <a:gd name="connsiteX1" fmla="*/ 0 w 4149"/>
                <a:gd name="connsiteY1" fmla="*/ 235614 h 237658"/>
                <a:gd name="connsiteX2" fmla="*/ 0 w 4149"/>
                <a:gd name="connsiteY2" fmla="*/ 2045 h 237658"/>
                <a:gd name="connsiteX3" fmla="*/ 2094 w 4149"/>
                <a:gd name="connsiteY3" fmla="*/ 0 h 237658"/>
                <a:gd name="connsiteX4" fmla="*/ 4149 w 4149"/>
                <a:gd name="connsiteY4" fmla="*/ 2045 h 237658"/>
                <a:gd name="connsiteX5" fmla="*/ 4149 w 4149"/>
                <a:gd name="connsiteY5" fmla="*/ 235614 h 237658"/>
                <a:gd name="connsiteX6" fmla="*/ 2094 w 4149"/>
                <a:gd name="connsiteY6" fmla="*/ 237659 h 23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9" h="237658">
                  <a:moveTo>
                    <a:pt x="2094" y="237659"/>
                  </a:moveTo>
                  <a:cubicBezTo>
                    <a:pt x="952" y="237659"/>
                    <a:pt x="0" y="236750"/>
                    <a:pt x="0" y="235614"/>
                  </a:cubicBezTo>
                  <a:lnTo>
                    <a:pt x="0" y="2045"/>
                  </a:lnTo>
                  <a:cubicBezTo>
                    <a:pt x="0" y="909"/>
                    <a:pt x="952" y="0"/>
                    <a:pt x="2094" y="0"/>
                  </a:cubicBezTo>
                  <a:cubicBezTo>
                    <a:pt x="3236" y="0"/>
                    <a:pt x="4149" y="909"/>
                    <a:pt x="4149" y="2045"/>
                  </a:cubicBezTo>
                  <a:lnTo>
                    <a:pt x="4149" y="235614"/>
                  </a:lnTo>
                  <a:cubicBezTo>
                    <a:pt x="4149" y="236750"/>
                    <a:pt x="3198" y="237659"/>
                    <a:pt x="2094" y="237659"/>
                  </a:cubicBezTo>
                  <a:close/>
                </a:path>
              </a:pathLst>
            </a:custGeom>
            <a:solidFill>
              <a:srgbClr val="1D1D1B"/>
            </a:solidFill>
            <a:ln w="37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</p:grpSp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B79FAE7D-E191-4A3D-F54D-366493D5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2066" y="6376969"/>
            <a:ext cx="689935" cy="366183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ct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0964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0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vola Roto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5" y="17502"/>
            <a:ext cx="833502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B3220B9B-2918-AA41-A8B7-BF926D0A9F3D}"/>
              </a:ext>
            </a:extLst>
          </p:cNvPr>
          <p:cNvCxnSpPr/>
          <p:nvPr userDrawn="1"/>
        </p:nvCxnSpPr>
        <p:spPr>
          <a:xfrm>
            <a:off x="5352000" y="-210727"/>
            <a:ext cx="148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A038AEF1-ED55-1A4E-895C-2ABFFBB07E99}"/>
              </a:ext>
            </a:extLst>
          </p:cNvPr>
          <p:cNvCxnSpPr/>
          <p:nvPr userDrawn="1"/>
        </p:nvCxnSpPr>
        <p:spPr>
          <a:xfrm>
            <a:off x="792000" y="-210727"/>
            <a:ext cx="148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E18379DB-119D-894C-B205-361AAC5C3E9E}"/>
              </a:ext>
            </a:extLst>
          </p:cNvPr>
          <p:cNvCxnSpPr/>
          <p:nvPr userDrawn="1"/>
        </p:nvCxnSpPr>
        <p:spPr>
          <a:xfrm>
            <a:off x="7632000" y="-210727"/>
            <a:ext cx="148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70F94F74-E68D-074B-96EA-CE3C4BF32FD3}"/>
              </a:ext>
            </a:extLst>
          </p:cNvPr>
          <p:cNvCxnSpPr/>
          <p:nvPr userDrawn="1"/>
        </p:nvCxnSpPr>
        <p:spPr>
          <a:xfrm>
            <a:off x="9912000" y="-210727"/>
            <a:ext cx="148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E581C388-FF72-D345-AFCA-B5CE4251B4EC}"/>
              </a:ext>
            </a:extLst>
          </p:cNvPr>
          <p:cNvCxnSpPr/>
          <p:nvPr userDrawn="1"/>
        </p:nvCxnSpPr>
        <p:spPr>
          <a:xfrm>
            <a:off x="3072000" y="-210727"/>
            <a:ext cx="148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E78D05E-6FFC-DB42-AB13-8598CA141B89}"/>
              </a:ext>
            </a:extLst>
          </p:cNvPr>
          <p:cNvCxnSpPr/>
          <p:nvPr userDrawn="1"/>
        </p:nvCxnSpPr>
        <p:spPr>
          <a:xfrm>
            <a:off x="-376295" y="1113183"/>
            <a:ext cx="0" cy="25440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122D2507-94BB-B84A-B7D9-A5335E1A33A1}"/>
              </a:ext>
            </a:extLst>
          </p:cNvPr>
          <p:cNvCxnSpPr/>
          <p:nvPr userDrawn="1"/>
        </p:nvCxnSpPr>
        <p:spPr>
          <a:xfrm>
            <a:off x="-376295" y="4108173"/>
            <a:ext cx="0" cy="25440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lemento grafico 6">
            <a:extLst>
              <a:ext uri="{FF2B5EF4-FFF2-40B4-BE49-F238E27FC236}">
                <a16:creationId xmlns:a16="http://schemas.microsoft.com/office/drawing/2014/main" id="{CB7A0A6E-F0CE-8949-8BD8-98CA8B5770A7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 dirty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A5015DD-FEF8-2740-A8AC-8DC5F12555AE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FB756CC7-B0C9-6442-84D5-CD1E746427B8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 dirty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52F863DB-E3A2-BF4B-9BF6-37672CF508F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 dirty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2CDF6908-3E1D-4045-B36B-44CD74AEB522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 dirty="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10.10.17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2F51072-FF8A-4E42-AEC9-A7279A00E639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 dirty="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#OEC19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AB0B29D-291A-1E47-B261-3441D36B1CA3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 dirty="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Internet Media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CA2C5C4-2EA9-4153-063C-9064146A8F78}"/>
              </a:ext>
            </a:extLst>
          </p:cNvPr>
          <p:cNvGrpSpPr/>
          <p:nvPr userDrawn="1"/>
        </p:nvGrpSpPr>
        <p:grpSpPr>
          <a:xfrm>
            <a:off x="10701603" y="428353"/>
            <a:ext cx="168072" cy="168000"/>
            <a:chOff x="3548421" y="1359297"/>
            <a:chExt cx="827829" cy="827473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A8750A3A-F9BB-1575-97E2-EAE0892CF0A9}"/>
                </a:ext>
              </a:extLst>
            </p:cNvPr>
            <p:cNvSpPr/>
            <p:nvPr/>
          </p:nvSpPr>
          <p:spPr>
            <a:xfrm>
              <a:off x="3548421" y="1359297"/>
              <a:ext cx="827829" cy="827473"/>
            </a:xfrm>
            <a:custGeom>
              <a:avLst/>
              <a:gdLst>
                <a:gd name="connsiteX0" fmla="*/ 413915 w 827829"/>
                <a:gd name="connsiteY0" fmla="*/ 827473 h 827473"/>
                <a:gd name="connsiteX1" fmla="*/ 413915 w 827829"/>
                <a:gd name="connsiteY1" fmla="*/ 827473 h 827473"/>
                <a:gd name="connsiteX2" fmla="*/ 0 w 827829"/>
                <a:gd name="connsiteY2" fmla="*/ 413737 h 827473"/>
                <a:gd name="connsiteX3" fmla="*/ 0 w 827829"/>
                <a:gd name="connsiteY3" fmla="*/ 413737 h 827473"/>
                <a:gd name="connsiteX4" fmla="*/ 413915 w 827829"/>
                <a:gd name="connsiteY4" fmla="*/ 0 h 827473"/>
                <a:gd name="connsiteX5" fmla="*/ 413915 w 827829"/>
                <a:gd name="connsiteY5" fmla="*/ 0 h 827473"/>
                <a:gd name="connsiteX6" fmla="*/ 827830 w 827829"/>
                <a:gd name="connsiteY6" fmla="*/ 413737 h 827473"/>
                <a:gd name="connsiteX7" fmla="*/ 827830 w 827829"/>
                <a:gd name="connsiteY7" fmla="*/ 413737 h 827473"/>
                <a:gd name="connsiteX8" fmla="*/ 413915 w 827829"/>
                <a:gd name="connsiteY8" fmla="*/ 827473 h 82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829" h="827473">
                  <a:moveTo>
                    <a:pt x="413915" y="827473"/>
                  </a:moveTo>
                  <a:lnTo>
                    <a:pt x="413915" y="827473"/>
                  </a:lnTo>
                  <a:cubicBezTo>
                    <a:pt x="185399" y="827473"/>
                    <a:pt x="0" y="642154"/>
                    <a:pt x="0" y="413737"/>
                  </a:cubicBezTo>
                  <a:lnTo>
                    <a:pt x="0" y="413737"/>
                  </a:lnTo>
                  <a:cubicBezTo>
                    <a:pt x="0" y="185319"/>
                    <a:pt x="185399" y="0"/>
                    <a:pt x="413915" y="0"/>
                  </a:cubicBezTo>
                  <a:lnTo>
                    <a:pt x="413915" y="0"/>
                  </a:lnTo>
                  <a:cubicBezTo>
                    <a:pt x="642430" y="0"/>
                    <a:pt x="827830" y="185319"/>
                    <a:pt x="827830" y="413737"/>
                  </a:cubicBezTo>
                  <a:lnTo>
                    <a:pt x="827830" y="413737"/>
                  </a:lnTo>
                  <a:cubicBezTo>
                    <a:pt x="827830" y="642154"/>
                    <a:pt x="642430" y="827473"/>
                    <a:pt x="413915" y="827473"/>
                  </a:cubicBezTo>
                  <a:close/>
                </a:path>
              </a:pathLst>
            </a:custGeom>
            <a:solidFill>
              <a:schemeClr val="accent1"/>
            </a:solidFill>
            <a:ln w="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dirty="0"/>
            </a:p>
          </p:txBody>
        </p:sp>
        <p:grpSp>
          <p:nvGrpSpPr>
            <p:cNvPr id="13" name="Elemento grafico 3">
              <a:extLst>
                <a:ext uri="{FF2B5EF4-FFF2-40B4-BE49-F238E27FC236}">
                  <a16:creationId xmlns:a16="http://schemas.microsoft.com/office/drawing/2014/main" id="{7E095AB6-16A7-51C1-9544-F296C84970DC}"/>
                </a:ext>
              </a:extLst>
            </p:cNvPr>
            <p:cNvGrpSpPr/>
            <p:nvPr/>
          </p:nvGrpSpPr>
          <p:grpSpPr>
            <a:xfrm>
              <a:off x="3745318" y="1550938"/>
              <a:ext cx="433748" cy="444192"/>
              <a:chOff x="3745318" y="1550938"/>
              <a:chExt cx="433748" cy="444192"/>
            </a:xfrm>
            <a:solidFill>
              <a:srgbClr val="FFFFFF"/>
            </a:solidFill>
          </p:grpSpPr>
          <p:sp>
            <p:nvSpPr>
              <p:cNvPr id="26" name="Figura a mano libera 25">
                <a:extLst>
                  <a:ext uri="{FF2B5EF4-FFF2-40B4-BE49-F238E27FC236}">
                    <a16:creationId xmlns:a16="http://schemas.microsoft.com/office/drawing/2014/main" id="{935AEC82-A60D-462B-F441-969E9B58902B}"/>
                  </a:ext>
                </a:extLst>
              </p:cNvPr>
              <p:cNvSpPr/>
              <p:nvPr/>
            </p:nvSpPr>
            <p:spPr>
              <a:xfrm>
                <a:off x="3745606" y="1550938"/>
                <a:ext cx="433460" cy="444192"/>
              </a:xfrm>
              <a:custGeom>
                <a:avLst/>
                <a:gdLst>
                  <a:gd name="connsiteX0" fmla="*/ 402417 w 433460"/>
                  <a:gd name="connsiteY0" fmla="*/ 398796 h 444192"/>
                  <a:gd name="connsiteX1" fmla="*/ 256972 w 433460"/>
                  <a:gd name="connsiteY1" fmla="*/ 187618 h 444192"/>
                  <a:gd name="connsiteX2" fmla="*/ 240588 w 433460"/>
                  <a:gd name="connsiteY2" fmla="*/ 163771 h 444192"/>
                  <a:gd name="connsiteX3" fmla="*/ 136534 w 433460"/>
                  <a:gd name="connsiteY3" fmla="*/ 12642 h 444192"/>
                  <a:gd name="connsiteX4" fmla="*/ 127911 w 433460"/>
                  <a:gd name="connsiteY4" fmla="*/ 0 h 444192"/>
                  <a:gd name="connsiteX5" fmla="*/ 0 w 433460"/>
                  <a:gd name="connsiteY5" fmla="*/ 0 h 444192"/>
                  <a:gd name="connsiteX6" fmla="*/ 31044 w 433460"/>
                  <a:gd name="connsiteY6" fmla="*/ 45396 h 444192"/>
                  <a:gd name="connsiteX7" fmla="*/ 169303 w 433460"/>
                  <a:gd name="connsiteY7" fmla="*/ 246231 h 444192"/>
                  <a:gd name="connsiteX8" fmla="*/ 185687 w 433460"/>
                  <a:gd name="connsiteY8" fmla="*/ 270078 h 444192"/>
                  <a:gd name="connsiteX9" fmla="*/ 296927 w 433460"/>
                  <a:gd name="connsiteY9" fmla="*/ 431550 h 444192"/>
                  <a:gd name="connsiteX10" fmla="*/ 305550 w 433460"/>
                  <a:gd name="connsiteY10" fmla="*/ 444192 h 444192"/>
                  <a:gd name="connsiteX11" fmla="*/ 433461 w 433460"/>
                  <a:gd name="connsiteY11" fmla="*/ 444192 h 444192"/>
                  <a:gd name="connsiteX12" fmla="*/ 402417 w 433460"/>
                  <a:gd name="connsiteY12" fmla="*/ 398796 h 444192"/>
                  <a:gd name="connsiteX13" fmla="*/ 321071 w 433460"/>
                  <a:gd name="connsiteY13" fmla="*/ 415173 h 444192"/>
                  <a:gd name="connsiteX14" fmla="*/ 205520 w 433460"/>
                  <a:gd name="connsiteY14" fmla="*/ 247380 h 444192"/>
                  <a:gd name="connsiteX15" fmla="*/ 189136 w 433460"/>
                  <a:gd name="connsiteY15" fmla="*/ 223533 h 444192"/>
                  <a:gd name="connsiteX16" fmla="*/ 55189 w 433460"/>
                  <a:gd name="connsiteY16" fmla="*/ 29019 h 444192"/>
                  <a:gd name="connsiteX17" fmla="*/ 112677 w 433460"/>
                  <a:gd name="connsiteY17" fmla="*/ 29019 h 444192"/>
                  <a:gd name="connsiteX18" fmla="*/ 221042 w 433460"/>
                  <a:gd name="connsiteY18" fmla="*/ 186469 h 444192"/>
                  <a:gd name="connsiteX19" fmla="*/ 237426 w 433460"/>
                  <a:gd name="connsiteY19" fmla="*/ 210316 h 444192"/>
                  <a:gd name="connsiteX20" fmla="*/ 378559 w 433460"/>
                  <a:gd name="connsiteY20" fmla="*/ 415173 h 444192"/>
                  <a:gd name="connsiteX21" fmla="*/ 321071 w 433460"/>
                  <a:gd name="connsiteY21" fmla="*/ 415173 h 44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3460" h="444192">
                    <a:moveTo>
                      <a:pt x="402417" y="398796"/>
                    </a:moveTo>
                    <a:lnTo>
                      <a:pt x="256972" y="187618"/>
                    </a:lnTo>
                    <a:lnTo>
                      <a:pt x="240588" y="163771"/>
                    </a:lnTo>
                    <a:lnTo>
                      <a:pt x="136534" y="12642"/>
                    </a:lnTo>
                    <a:lnTo>
                      <a:pt x="127911" y="0"/>
                    </a:lnTo>
                    <a:lnTo>
                      <a:pt x="0" y="0"/>
                    </a:lnTo>
                    <a:lnTo>
                      <a:pt x="31044" y="45396"/>
                    </a:lnTo>
                    <a:lnTo>
                      <a:pt x="169303" y="246231"/>
                    </a:lnTo>
                    <a:lnTo>
                      <a:pt x="185687" y="270078"/>
                    </a:lnTo>
                    <a:lnTo>
                      <a:pt x="296927" y="431550"/>
                    </a:lnTo>
                    <a:lnTo>
                      <a:pt x="305550" y="444192"/>
                    </a:lnTo>
                    <a:lnTo>
                      <a:pt x="433461" y="444192"/>
                    </a:lnTo>
                    <a:lnTo>
                      <a:pt x="402417" y="398796"/>
                    </a:lnTo>
                    <a:close/>
                    <a:moveTo>
                      <a:pt x="321071" y="415173"/>
                    </a:moveTo>
                    <a:lnTo>
                      <a:pt x="205520" y="247380"/>
                    </a:lnTo>
                    <a:lnTo>
                      <a:pt x="189136" y="223533"/>
                    </a:lnTo>
                    <a:lnTo>
                      <a:pt x="55189" y="29019"/>
                    </a:lnTo>
                    <a:lnTo>
                      <a:pt x="112677" y="29019"/>
                    </a:lnTo>
                    <a:lnTo>
                      <a:pt x="221042" y="186469"/>
                    </a:lnTo>
                    <a:lnTo>
                      <a:pt x="237426" y="210316"/>
                    </a:lnTo>
                    <a:lnTo>
                      <a:pt x="378559" y="415173"/>
                    </a:lnTo>
                    <a:lnTo>
                      <a:pt x="321071" y="415173"/>
                    </a:lnTo>
                    <a:close/>
                  </a:path>
                </a:pathLst>
              </a:custGeom>
              <a:solidFill>
                <a:srgbClr val="FFFFFF"/>
              </a:solidFill>
              <a:ln w="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7" name="Figura a mano libera 26">
                <a:extLst>
                  <a:ext uri="{FF2B5EF4-FFF2-40B4-BE49-F238E27FC236}">
                    <a16:creationId xmlns:a16="http://schemas.microsoft.com/office/drawing/2014/main" id="{872ACE9C-A339-7599-D26B-CA053CE75E24}"/>
                  </a:ext>
                </a:extLst>
              </p:cNvPr>
              <p:cNvSpPr/>
              <p:nvPr/>
            </p:nvSpPr>
            <p:spPr>
              <a:xfrm>
                <a:off x="3745318" y="1774470"/>
                <a:ext cx="205807" cy="220659"/>
              </a:xfrm>
              <a:custGeom>
                <a:avLst/>
                <a:gdLst>
                  <a:gd name="connsiteX0" fmla="*/ 189424 w 205807"/>
                  <a:gd name="connsiteY0" fmla="*/ 0 h 220659"/>
                  <a:gd name="connsiteX1" fmla="*/ 205808 w 205807"/>
                  <a:gd name="connsiteY1" fmla="*/ 24135 h 220659"/>
                  <a:gd name="connsiteX2" fmla="*/ 186549 w 205807"/>
                  <a:gd name="connsiteY2" fmla="*/ 46545 h 220659"/>
                  <a:gd name="connsiteX3" fmla="*/ 36792 w 205807"/>
                  <a:gd name="connsiteY3" fmla="*/ 220660 h 220659"/>
                  <a:gd name="connsiteX4" fmla="*/ 0 w 205807"/>
                  <a:gd name="connsiteY4" fmla="*/ 220660 h 220659"/>
                  <a:gd name="connsiteX5" fmla="*/ 169877 w 205807"/>
                  <a:gd name="connsiteY5" fmla="*/ 22698 h 22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807" h="220659">
                    <a:moveTo>
                      <a:pt x="189424" y="0"/>
                    </a:moveTo>
                    <a:lnTo>
                      <a:pt x="205808" y="24135"/>
                    </a:lnTo>
                    <a:lnTo>
                      <a:pt x="186549" y="46545"/>
                    </a:lnTo>
                    <a:lnTo>
                      <a:pt x="36792" y="220660"/>
                    </a:lnTo>
                    <a:lnTo>
                      <a:pt x="0" y="220660"/>
                    </a:lnTo>
                    <a:lnTo>
                      <a:pt x="169877" y="22698"/>
                    </a:lnTo>
                    <a:close/>
                  </a:path>
                </a:pathLst>
              </a:custGeom>
              <a:solidFill>
                <a:srgbClr val="FFFFFF"/>
              </a:solidFill>
              <a:ln w="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8" name="Figura a mano libera 27">
                <a:extLst>
                  <a:ext uri="{FF2B5EF4-FFF2-40B4-BE49-F238E27FC236}">
                    <a16:creationId xmlns:a16="http://schemas.microsoft.com/office/drawing/2014/main" id="{795E2687-17FB-CEF3-73CF-31AAC8B4366A}"/>
                  </a:ext>
                </a:extLst>
              </p:cNvPr>
              <p:cNvSpPr/>
              <p:nvPr/>
            </p:nvSpPr>
            <p:spPr>
              <a:xfrm>
                <a:off x="3966935" y="1551225"/>
                <a:ext cx="196896" cy="210028"/>
              </a:xfrm>
              <a:custGeom>
                <a:avLst/>
                <a:gdLst>
                  <a:gd name="connsiteX0" fmla="*/ 196897 w 196896"/>
                  <a:gd name="connsiteY0" fmla="*/ 0 h 210028"/>
                  <a:gd name="connsiteX1" fmla="*/ 35930 w 196896"/>
                  <a:gd name="connsiteY1" fmla="*/ 187331 h 210028"/>
                  <a:gd name="connsiteX2" fmla="*/ 16384 w 196896"/>
                  <a:gd name="connsiteY2" fmla="*/ 210029 h 210028"/>
                  <a:gd name="connsiteX3" fmla="*/ 0 w 196896"/>
                  <a:gd name="connsiteY3" fmla="*/ 186181 h 210028"/>
                  <a:gd name="connsiteX4" fmla="*/ 19258 w 196896"/>
                  <a:gd name="connsiteY4" fmla="*/ 163483 h 210028"/>
                  <a:gd name="connsiteX5" fmla="*/ 128486 w 196896"/>
                  <a:gd name="connsiteY5" fmla="*/ 36489 h 210028"/>
                  <a:gd name="connsiteX6" fmla="*/ 160104 w 196896"/>
                  <a:gd name="connsiteY6" fmla="*/ 0 h 21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96" h="210028">
                    <a:moveTo>
                      <a:pt x="196897" y="0"/>
                    </a:moveTo>
                    <a:lnTo>
                      <a:pt x="35930" y="187331"/>
                    </a:lnTo>
                    <a:lnTo>
                      <a:pt x="16384" y="210029"/>
                    </a:lnTo>
                    <a:lnTo>
                      <a:pt x="0" y="186181"/>
                    </a:lnTo>
                    <a:lnTo>
                      <a:pt x="19258" y="163483"/>
                    </a:lnTo>
                    <a:lnTo>
                      <a:pt x="128486" y="36489"/>
                    </a:lnTo>
                    <a:lnTo>
                      <a:pt x="1601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3413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latore x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80F30614-CCA1-D240-B37A-D6363F65F207}"/>
              </a:ext>
            </a:extLst>
          </p:cNvPr>
          <p:cNvGrpSpPr/>
          <p:nvPr userDrawn="1"/>
        </p:nvGrpSpPr>
        <p:grpSpPr>
          <a:xfrm>
            <a:off x="-376295" y="3320981"/>
            <a:ext cx="9167859" cy="641720"/>
            <a:chOff x="-282221" y="2490736"/>
            <a:chExt cx="6875894" cy="481290"/>
          </a:xfrm>
        </p:grpSpPr>
        <p:cxnSp>
          <p:nvCxnSpPr>
            <p:cNvPr id="30" name="Connettore 1 29">
              <a:extLst>
                <a:ext uri="{FF2B5EF4-FFF2-40B4-BE49-F238E27FC236}">
                  <a16:creationId xmlns:a16="http://schemas.microsoft.com/office/drawing/2014/main" id="{6D0935F5-8918-D14D-8A96-325A4F634E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82221" y="2490736"/>
              <a:ext cx="0" cy="48129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72F04CF5-4907-5541-988A-2FE25C632487}"/>
                </a:ext>
              </a:extLst>
            </p:cNvPr>
            <p:cNvSpPr/>
            <p:nvPr userDrawn="1"/>
          </p:nvSpPr>
          <p:spPr>
            <a:xfrm>
              <a:off x="2420511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4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E8A6C6E6-4A43-6546-ACFE-7832DF46F267}"/>
                </a:ext>
              </a:extLst>
            </p:cNvPr>
            <p:cNvSpPr/>
            <p:nvPr userDrawn="1"/>
          </p:nvSpPr>
          <p:spPr>
            <a:xfrm>
              <a:off x="5150645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4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92E395B-5E77-974D-96D9-1FC919AAFBC4}"/>
              </a:ext>
            </a:extLst>
          </p:cNvPr>
          <p:cNvCxnSpPr>
            <a:cxnSpLocks/>
          </p:cNvCxnSpPr>
          <p:nvPr userDrawn="1"/>
        </p:nvCxnSpPr>
        <p:spPr>
          <a:xfrm>
            <a:off x="-376295" y="1023934"/>
            <a:ext cx="0" cy="219804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4526BF2-6737-8844-852F-20FB46DED196}"/>
              </a:ext>
            </a:extLst>
          </p:cNvPr>
          <p:cNvGrpSpPr/>
          <p:nvPr userDrawn="1"/>
        </p:nvGrpSpPr>
        <p:grpSpPr>
          <a:xfrm>
            <a:off x="3312735" y="-210727"/>
            <a:ext cx="5566531" cy="0"/>
            <a:chOff x="837065" y="-158045"/>
            <a:chExt cx="4174898" cy="0"/>
          </a:xfrm>
        </p:grpSpPr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DE234979-8DDE-1948-9736-6CA2561FE8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7065" y="-158045"/>
              <a:ext cx="1446491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0A4449CB-BC54-1D41-BA53-6F48E7BFF3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65472" y="-158045"/>
              <a:ext cx="1446491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5650C02D-511B-6345-9E0C-E5FF22F156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7527" y="4446790"/>
            <a:ext cx="1924037" cy="169709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/>
            <a:r>
              <a:rPr lang="it-IT" dirty="0"/>
              <a:t>Job-title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14E809E8-25A8-9845-B39F-91BBF14E9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217" y="4721808"/>
            <a:ext cx="1928656" cy="219321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/>
            <a:r>
              <a:rPr lang="it-IT" dirty="0" err="1"/>
              <a:t>Oss</a:t>
            </a:r>
            <a:r>
              <a:rPr lang="it-IT" dirty="0"/>
              <a:t>./Azienda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2BDB13F9-A168-DE42-9B23-7F5401D1C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65217" y="5480440"/>
            <a:ext cx="1928656" cy="219321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3"/>
              </a:spcBef>
              <a:buNone/>
              <a:defRPr lang="it-IT" sz="1400" i="1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/>
            <a:r>
              <a:rPr lang="it-IT" dirty="0"/>
              <a:t>email/contatto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2886DA77-44FD-5A49-9F70-96319B184D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67527" y="3393406"/>
            <a:ext cx="1924039" cy="78906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3"/>
              </a:spcBef>
              <a:buFont typeface="Arial" panose="020B0604020202020204" pitchFamily="34" charset="0"/>
              <a:buNone/>
              <a:defRPr lang="it-IT" sz="2667" b="1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457189" lvl="0" indent="-457189">
              <a:spcBef>
                <a:spcPct val="0"/>
              </a:spcBef>
              <a:tabLst/>
            </a:pPr>
            <a:r>
              <a:rPr lang="it-IT" dirty="0"/>
              <a:t>Nome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E999D8-B338-BF46-A854-B20BEF694A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7347" y="3393407"/>
            <a:ext cx="1924039" cy="789091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3"/>
              </a:spcBef>
              <a:buFont typeface="Arial" panose="020B0604020202020204" pitchFamily="34" charset="0"/>
              <a:buNone/>
              <a:tabLst/>
              <a:defRPr lang="it-IT" sz="2667" b="1" baseline="0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  <a:lvl2pPr marL="609585" indent="0">
              <a:buNone/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marL="14817" lvl="0" indent="-14817">
              <a:spcBef>
                <a:spcPct val="0"/>
              </a:spcBef>
            </a:pPr>
            <a:r>
              <a:rPr lang="it-IT" dirty="0"/>
              <a:t>Nome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1D17A1A-CFAF-6C48-A49B-0DA7967744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7348" y="4446791"/>
            <a:ext cx="1924037" cy="169709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/>
            <a:r>
              <a:rPr lang="it-IT" dirty="0"/>
              <a:t>Job-title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C7AA6F2-3731-504E-8CAA-B48454B31F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7347" y="4721808"/>
            <a:ext cx="1924036" cy="219321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/>
            <a:r>
              <a:rPr lang="it-IT" dirty="0" err="1"/>
              <a:t>Oss</a:t>
            </a:r>
            <a:r>
              <a:rPr lang="it-IT" dirty="0"/>
              <a:t>./Azienda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665070A-F538-6C4E-A1E4-72AC0A2C4A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27346" y="5480438"/>
            <a:ext cx="1924037" cy="219321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3"/>
              </a:spcBef>
              <a:buNone/>
              <a:defRPr lang="it-IT" sz="1400" i="1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/>
            <a:r>
              <a:rPr lang="it-IT" dirty="0"/>
              <a:t>email/contatto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0BC2B94E-6DCA-D04B-AFB4-21A4A9C14E0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22731" y="1023933"/>
            <a:ext cx="1928655" cy="2198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24" name="Segnaposto immagine 5">
            <a:extLst>
              <a:ext uri="{FF2B5EF4-FFF2-40B4-BE49-F238E27FC236}">
                <a16:creationId xmlns:a16="http://schemas.microsoft.com/office/drawing/2014/main" id="{BA99FB6A-1069-6341-9CF7-35C9D92488D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65219" y="1023933"/>
            <a:ext cx="1928655" cy="2198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45767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g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sp>
        <p:nvSpPr>
          <p:cNvPr id="21" name="Elemento grafico 6">
            <a:extLst>
              <a:ext uri="{FF2B5EF4-FFF2-40B4-BE49-F238E27FC236}">
                <a16:creationId xmlns:a16="http://schemas.microsoft.com/office/drawing/2014/main" id="{4840F13C-A422-2A49-98D5-F485F951F4B8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7526DF7-A5A0-BF47-9773-FCCF0A0C527A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263EF1B1-C6B2-6042-9DC0-BFB5E13AAF2E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C057466C-4B21-584F-84DF-6AA499420884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6" name="Rettangolo 25">
            <a:extLst>
              <a:ext uri="{FF2B5EF4-FFF2-40B4-BE49-F238E27FC236}">
                <a16:creationId xmlns:a16="http://schemas.microsoft.com/office/drawing/2014/main" id="{AF9197DD-3C0B-3E44-8EB6-8CE2408A1978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 dirty="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30.10.25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3E25A15-C92B-754D-9BD7-3FD19375D99A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Innovative Payments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E10D063-B6E8-FDFC-F20F-AC45F9D114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62117"/>
            <a:ext cx="3020037" cy="59588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2283B09-8BC6-4DEB-235C-4E5796B03546}"/>
              </a:ext>
            </a:extLst>
          </p:cNvPr>
          <p:cNvSpPr/>
          <p:nvPr userDrawn="1"/>
        </p:nvSpPr>
        <p:spPr>
          <a:xfrm>
            <a:off x="4909840" y="6396998"/>
            <a:ext cx="7282157" cy="467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sz="1067">
                <a:solidFill>
                  <a:schemeClr val="accent1"/>
                </a:solidFill>
                <a:latin typeface="Montserrat" pitchFamily="2" charset="77"/>
              </a:rPr>
              <a:t>COPYRIGHT © POLITECNICO DI MILANO / DIPARTIMENTO DI INGEGNERIA GESTIONALE</a:t>
            </a:r>
          </a:p>
        </p:txBody>
      </p:sp>
    </p:spTree>
    <p:extLst>
      <p:ext uri="{BB962C8B-B14F-4D97-AF65-F5344CB8AC3E}">
        <p14:creationId xmlns:p14="http://schemas.microsoft.com/office/powerpoint/2010/main" val="130286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latore x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>
            <a:extLst>
              <a:ext uri="{FF2B5EF4-FFF2-40B4-BE49-F238E27FC236}">
                <a16:creationId xmlns:a16="http://schemas.microsoft.com/office/drawing/2014/main" id="{C5D86EF3-CE04-ED48-86B1-B4AF12EAF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1838" y="3393405"/>
            <a:ext cx="1928655" cy="56929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l">
              <a:spcBef>
                <a:spcPts val="13"/>
              </a:spcBef>
              <a:buFont typeface="Arial" panose="020B0604020202020204" pitchFamily="34" charset="0"/>
              <a:buNone/>
              <a:defRPr lang="it-IT" sz="2667" b="1" kern="120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it-IT" dirty="0"/>
              <a:t>Nome 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70DFDA8A-9005-3B4A-9F45-EC91E273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1838" y="4721807"/>
            <a:ext cx="1928655" cy="16971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/>
            <a:r>
              <a:rPr lang="it-IT" dirty="0" err="1"/>
              <a:t>Oss</a:t>
            </a:r>
            <a:r>
              <a:rPr lang="it-IT" dirty="0"/>
              <a:t>./Azienda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DDF3984E-0ACD-3F4F-A0F6-52C039035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1838" y="4446790"/>
            <a:ext cx="1928655" cy="16971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 dirty="0"/>
              <a:t>Job-title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DE234979-8DDE-1948-9736-6CA2561FE811}"/>
              </a:ext>
            </a:extLst>
          </p:cNvPr>
          <p:cNvCxnSpPr>
            <a:cxnSpLocks/>
          </p:cNvCxnSpPr>
          <p:nvPr userDrawn="1"/>
        </p:nvCxnSpPr>
        <p:spPr>
          <a:xfrm>
            <a:off x="1116087" y="-210727"/>
            <a:ext cx="192865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92E395B-5E77-974D-96D9-1FC919AAFBC4}"/>
              </a:ext>
            </a:extLst>
          </p:cNvPr>
          <p:cNvCxnSpPr>
            <a:cxnSpLocks/>
          </p:cNvCxnSpPr>
          <p:nvPr userDrawn="1"/>
        </p:nvCxnSpPr>
        <p:spPr>
          <a:xfrm>
            <a:off x="-376295" y="1023934"/>
            <a:ext cx="0" cy="219804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2D91E3A8-B85A-5B4B-8968-5893A16ED5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1838" y="5480438"/>
            <a:ext cx="1928655" cy="219321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3"/>
              </a:spcBef>
              <a:buFont typeface="Arial" panose="020B0604020202020204" pitchFamily="34" charset="0"/>
              <a:buNone/>
              <a:defRPr lang="it-IT" sz="1400" i="1" kern="1200" dirty="0">
                <a:solidFill>
                  <a:srgbClr val="92D8E1"/>
                </a:solidFill>
                <a:latin typeface="Montserrat" pitchFamily="2" charset="77"/>
                <a:ea typeface="+mn-ea"/>
                <a:cs typeface="+mn-cs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marL="228594" lvl="0" indent="-228594" algn="l" defTabSz="609585" rtl="0" eaLnBrk="1" latinLnBrk="0" hangingPunct="1">
              <a:spcBef>
                <a:spcPts val="0"/>
              </a:spcBef>
            </a:pPr>
            <a:r>
              <a:rPr lang="it-IT" dirty="0"/>
              <a:t>email/contatto</a:t>
            </a:r>
          </a:p>
        </p:txBody>
      </p: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0A4449CB-BC54-1D41-BA53-6F48E7BFF36E}"/>
              </a:ext>
            </a:extLst>
          </p:cNvPr>
          <p:cNvCxnSpPr>
            <a:cxnSpLocks/>
          </p:cNvCxnSpPr>
          <p:nvPr userDrawn="1"/>
        </p:nvCxnSpPr>
        <p:spPr>
          <a:xfrm>
            <a:off x="4753963" y="-210727"/>
            <a:ext cx="192865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109FD95B-FDAE-0246-96D6-C182FD3DE58B}"/>
              </a:ext>
            </a:extLst>
          </p:cNvPr>
          <p:cNvCxnSpPr>
            <a:cxnSpLocks/>
          </p:cNvCxnSpPr>
          <p:nvPr userDrawn="1"/>
        </p:nvCxnSpPr>
        <p:spPr>
          <a:xfrm>
            <a:off x="8391838" y="-210727"/>
            <a:ext cx="192865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5650C02D-511B-6345-9E0C-E5FF22F156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8579" y="4446790"/>
            <a:ext cx="1924037" cy="16970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 dirty="0" err="1"/>
              <a:t>Jib</a:t>
            </a:r>
            <a:r>
              <a:rPr lang="it-IT" dirty="0"/>
              <a:t>-title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14E809E8-25A8-9845-B39F-91BBF14E9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3959" y="4721808"/>
            <a:ext cx="1928656" cy="2193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 dirty="0" err="1"/>
              <a:t>Oss</a:t>
            </a:r>
            <a:r>
              <a:rPr lang="it-IT" dirty="0"/>
              <a:t>./Azienda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2BDB13F9-A168-DE42-9B23-7F5401D1C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3960" y="5480440"/>
            <a:ext cx="1928656" cy="2193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400" i="1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 dirty="0"/>
              <a:t>email/contatto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2886DA77-44FD-5A49-9F70-96319B184D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8578" y="3393407"/>
            <a:ext cx="1924039" cy="56929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3"/>
              </a:spcBef>
              <a:buNone/>
              <a:tabLst/>
              <a:defRPr lang="it-IT" sz="2667" b="1" kern="120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  <a:lvl2pPr>
              <a:defRPr lang="it-IT" dirty="0" smtClean="0"/>
            </a:lvl2pPr>
            <a:lvl3pPr>
              <a:defRPr lang="it-IT" dirty="0" smtClean="0"/>
            </a:lvl3pPr>
            <a:lvl4pPr>
              <a:defRPr lang="it-IT" dirty="0" smtClean="0"/>
            </a:lvl4pPr>
            <a:lvl5pPr>
              <a:defRPr lang="it-IT" dirty="0"/>
            </a:lvl5pPr>
          </a:lstStyle>
          <a:p>
            <a:pPr marL="8466" lvl="0" indent="-8466">
              <a:spcBef>
                <a:spcPct val="0"/>
              </a:spcBef>
            </a:pPr>
            <a:r>
              <a:rPr lang="it-IT" dirty="0"/>
              <a:t>Nome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E999D8-B338-BF46-A854-B20BEF694A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089" y="3393408"/>
            <a:ext cx="1924039" cy="569297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3"/>
              </a:spcBef>
              <a:buNone/>
              <a:tabLst/>
              <a:defRPr lang="it-IT" sz="2667" b="1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  <a:lvl2pPr marL="609585" indent="0">
              <a:buNone/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marL="14817" lvl="0" indent="-14817">
              <a:spcBef>
                <a:spcPct val="0"/>
              </a:spcBef>
            </a:pPr>
            <a:r>
              <a:rPr lang="it-IT" dirty="0"/>
              <a:t>Nome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1D17A1A-CFAF-6C48-A49B-0DA7967744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088" y="4446791"/>
            <a:ext cx="1924037" cy="16970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 dirty="0"/>
              <a:t>Job-title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C7AA6F2-3731-504E-8CAA-B48454B31F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6089" y="4721808"/>
            <a:ext cx="1924036" cy="2193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Font typeface="Arial" panose="020B0604020202020204" pitchFamily="34" charset="0"/>
              <a:buNone/>
              <a:defRPr lang="it-IT" sz="1867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457189" lvl="0" indent="-457189">
              <a:spcBef>
                <a:spcPts val="0"/>
              </a:spcBef>
            </a:pPr>
            <a:r>
              <a:rPr lang="it-IT" dirty="0" err="1"/>
              <a:t>Oss</a:t>
            </a:r>
            <a:r>
              <a:rPr lang="it-IT" dirty="0"/>
              <a:t>./Azienda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665070A-F538-6C4E-A1E4-72AC0A2C4A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6087" y="5480438"/>
            <a:ext cx="1924037" cy="2193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3"/>
              </a:spcBef>
              <a:buFont typeface="Arial" panose="020B0604020202020204" pitchFamily="34" charset="0"/>
              <a:buNone/>
              <a:defRPr lang="it-IT" sz="1400" i="1" kern="1200" dirty="0">
                <a:solidFill>
                  <a:srgbClr val="92D8E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457189" lvl="0" indent="-457189" algn="l" defTabSz="609585" rtl="0" eaLnBrk="1" latinLnBrk="0" hangingPunct="1">
              <a:spcBef>
                <a:spcPts val="0"/>
              </a:spcBef>
            </a:pPr>
            <a:r>
              <a:rPr lang="it-IT" dirty="0"/>
              <a:t>email/contatto</a:t>
            </a:r>
          </a:p>
        </p:txBody>
      </p:sp>
      <p:sp>
        <p:nvSpPr>
          <p:cNvPr id="25" name="Segnaposto immagine 5">
            <a:extLst>
              <a:ext uri="{FF2B5EF4-FFF2-40B4-BE49-F238E27FC236}">
                <a16:creationId xmlns:a16="http://schemas.microsoft.com/office/drawing/2014/main" id="{3FDD08E6-6EE2-1648-BCCC-D0AF835665C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16089" y="1023933"/>
            <a:ext cx="1928655" cy="2198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26" name="Segnaposto immagine 5">
            <a:extLst>
              <a:ext uri="{FF2B5EF4-FFF2-40B4-BE49-F238E27FC236}">
                <a16:creationId xmlns:a16="http://schemas.microsoft.com/office/drawing/2014/main" id="{646DFB88-4572-E14E-A4DB-0CFCBBAAA4D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58578" y="1023933"/>
            <a:ext cx="1928655" cy="2198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foto</a:t>
            </a:r>
          </a:p>
        </p:txBody>
      </p:sp>
      <p:sp>
        <p:nvSpPr>
          <p:cNvPr id="27" name="Segnaposto immagine 5">
            <a:extLst>
              <a:ext uri="{FF2B5EF4-FFF2-40B4-BE49-F238E27FC236}">
                <a16:creationId xmlns:a16="http://schemas.microsoft.com/office/drawing/2014/main" id="{C7C96697-C4C8-1C43-9CFA-2BCA6FE121A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91838" y="1023933"/>
            <a:ext cx="1928655" cy="2198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foto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F80046-0111-5C4D-8BB9-0B9DF7EB1DCA}"/>
              </a:ext>
            </a:extLst>
          </p:cNvPr>
          <p:cNvGrpSpPr/>
          <p:nvPr userDrawn="1"/>
        </p:nvGrpSpPr>
        <p:grpSpPr>
          <a:xfrm>
            <a:off x="-376294" y="3320981"/>
            <a:ext cx="10692169" cy="641720"/>
            <a:chOff x="-282221" y="2490736"/>
            <a:chExt cx="8019127" cy="481290"/>
          </a:xfrm>
        </p:grpSpPr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id="{58123D76-C5E2-8E4B-A849-884FA70E0E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82221" y="2490736"/>
              <a:ext cx="0" cy="48129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DD1B4E3A-7589-1343-ABBD-B6AF554BD0F6}"/>
                </a:ext>
              </a:extLst>
            </p:cNvPr>
            <p:cNvSpPr/>
            <p:nvPr userDrawn="1"/>
          </p:nvSpPr>
          <p:spPr>
            <a:xfrm>
              <a:off x="837065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4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0E592C8F-C2B8-104D-B8E8-E06B85561F01}"/>
                </a:ext>
              </a:extLst>
            </p:cNvPr>
            <p:cNvSpPr/>
            <p:nvPr userDrawn="1"/>
          </p:nvSpPr>
          <p:spPr>
            <a:xfrm>
              <a:off x="3565470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4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A46DDBE-057F-5C4F-A187-92F44A6AF250}"/>
                </a:ext>
              </a:extLst>
            </p:cNvPr>
            <p:cNvSpPr/>
            <p:nvPr userDrawn="1"/>
          </p:nvSpPr>
          <p:spPr>
            <a:xfrm>
              <a:off x="6293878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4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823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lato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>
            <a:extLst>
              <a:ext uri="{FF2B5EF4-FFF2-40B4-BE49-F238E27FC236}">
                <a16:creationId xmlns:a16="http://schemas.microsoft.com/office/drawing/2014/main" id="{5876C287-BD3C-274A-9214-4B82D9EA3077}"/>
              </a:ext>
            </a:extLst>
          </p:cNvPr>
          <p:cNvSpPr/>
          <p:nvPr userDrawn="1"/>
        </p:nvSpPr>
        <p:spPr>
          <a:xfrm>
            <a:off x="0" y="0"/>
            <a:ext cx="7457872" cy="6858000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C5D86EF3-CE04-ED48-86B1-B4AF12EAF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013" y="2196301"/>
            <a:ext cx="5954847" cy="569296"/>
          </a:xfrm>
          <a:prstGeom prst="rect">
            <a:avLst/>
          </a:prstGeom>
        </p:spPr>
        <p:txBody>
          <a:bodyPr lIns="0" tIns="144000" rIns="0" bIns="0" anchor="b" anchorCtr="0"/>
          <a:lstStyle>
            <a:lvl1pPr algn="l">
              <a:defRPr sz="3733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70DFDA8A-9005-3B4A-9F45-EC91E273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13" y="3362691"/>
            <a:ext cx="5759847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lang="it-IT" sz="2133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DDF3984E-0ACD-3F4F-A0F6-52C039035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3013" y="2984095"/>
            <a:ext cx="5759847" cy="288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lang="it-IT" sz="2133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Job-title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CDD654-5D7A-5B44-A49C-0B95E950392C}"/>
              </a:ext>
            </a:extLst>
          </p:cNvPr>
          <p:cNvGrpSpPr/>
          <p:nvPr userDrawn="1"/>
        </p:nvGrpSpPr>
        <p:grpSpPr>
          <a:xfrm>
            <a:off x="5438012" y="3409169"/>
            <a:ext cx="195000" cy="195047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A9BBD509-695F-2640-B798-D8E06146F21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E6A3E2F7-4360-DA40-818C-17E58F586E6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496B9EC4-90A4-3748-994C-ECE4E616A1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013" y="4040957"/>
            <a:ext cx="5954847" cy="3282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lang="it-IT" sz="2133" b="0" i="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609585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1219170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3pPr>
            <a:lvl4pPr marL="1828754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4pPr>
            <a:lvl5pPr marL="2438339" indent="0"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r>
              <a:rPr lang="it-IT">
                <a:solidFill>
                  <a:srgbClr val="81D4DE"/>
                </a:solidFill>
                <a:effectLst/>
                <a:latin typeface="Helvetica" pitchFamily="2" charset="0"/>
              </a:rPr>
              <a:t>citazione</a:t>
            </a:r>
          </a:p>
        </p:txBody>
      </p:sp>
      <p:sp>
        <p:nvSpPr>
          <p:cNvPr id="23" name="Elemento grafico 20">
            <a:extLst>
              <a:ext uri="{FF2B5EF4-FFF2-40B4-BE49-F238E27FC236}">
                <a16:creationId xmlns:a16="http://schemas.microsoft.com/office/drawing/2014/main" id="{AC9E1D49-D35A-A34C-BC37-454351D23879}"/>
              </a:ext>
            </a:extLst>
          </p:cNvPr>
          <p:cNvSpPr/>
          <p:nvPr userDrawn="1"/>
        </p:nvSpPr>
        <p:spPr>
          <a:xfrm>
            <a:off x="5445251" y="3030123"/>
            <a:ext cx="180524" cy="195943"/>
          </a:xfrm>
          <a:custGeom>
            <a:avLst/>
            <a:gdLst>
              <a:gd name="connsiteX0" fmla="*/ 67697 w 135393"/>
              <a:gd name="connsiteY0" fmla="*/ 8645 h 146957"/>
              <a:gd name="connsiteX1" fmla="*/ 43213 w 135393"/>
              <a:gd name="connsiteY1" fmla="*/ 33135 h 146957"/>
              <a:gd name="connsiteX2" fmla="*/ 67697 w 135393"/>
              <a:gd name="connsiteY2" fmla="*/ 57625 h 146957"/>
              <a:gd name="connsiteX3" fmla="*/ 92181 w 135393"/>
              <a:gd name="connsiteY3" fmla="*/ 33135 h 146957"/>
              <a:gd name="connsiteX4" fmla="*/ 67697 w 135393"/>
              <a:gd name="connsiteY4" fmla="*/ 8645 h 146957"/>
              <a:gd name="connsiteX5" fmla="*/ 67697 w 135393"/>
              <a:gd name="connsiteY5" fmla="*/ 0 h 146957"/>
              <a:gd name="connsiteX6" fmla="*/ 100824 w 135393"/>
              <a:gd name="connsiteY6" fmla="*/ 33135 h 146957"/>
              <a:gd name="connsiteX7" fmla="*/ 67697 w 135393"/>
              <a:gd name="connsiteY7" fmla="*/ 66269 h 146957"/>
              <a:gd name="connsiteX8" fmla="*/ 34570 w 135393"/>
              <a:gd name="connsiteY8" fmla="*/ 33135 h 146957"/>
              <a:gd name="connsiteX9" fmla="*/ 67697 w 135393"/>
              <a:gd name="connsiteY9" fmla="*/ 0 h 146957"/>
              <a:gd name="connsiteX10" fmla="*/ 67697 w 135393"/>
              <a:gd name="connsiteY10" fmla="*/ 74914 h 146957"/>
              <a:gd name="connsiteX11" fmla="*/ 135394 w 135393"/>
              <a:gd name="connsiteY11" fmla="*/ 142635 h 146957"/>
              <a:gd name="connsiteX12" fmla="*/ 131073 w 135393"/>
              <a:gd name="connsiteY12" fmla="*/ 146957 h 146957"/>
              <a:gd name="connsiteX13" fmla="*/ 126751 w 135393"/>
              <a:gd name="connsiteY13" fmla="*/ 142635 h 146957"/>
              <a:gd name="connsiteX14" fmla="*/ 67697 w 135393"/>
              <a:gd name="connsiteY14" fmla="*/ 83558 h 146957"/>
              <a:gd name="connsiteX15" fmla="*/ 8643 w 135393"/>
              <a:gd name="connsiteY15" fmla="*/ 142635 h 146957"/>
              <a:gd name="connsiteX16" fmla="*/ 4321 w 135393"/>
              <a:gd name="connsiteY16" fmla="*/ 146957 h 146957"/>
              <a:gd name="connsiteX17" fmla="*/ 0 w 135393"/>
              <a:gd name="connsiteY17" fmla="*/ 142635 h 146957"/>
              <a:gd name="connsiteX18" fmla="*/ 67697 w 135393"/>
              <a:gd name="connsiteY18" fmla="*/ 74914 h 14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393" h="146957">
                <a:moveTo>
                  <a:pt x="67697" y="8645"/>
                </a:moveTo>
                <a:cubicBezTo>
                  <a:pt x="54171" y="8645"/>
                  <a:pt x="43213" y="19606"/>
                  <a:pt x="43213" y="33135"/>
                </a:cubicBezTo>
                <a:cubicBezTo>
                  <a:pt x="43213" y="46663"/>
                  <a:pt x="54180" y="57625"/>
                  <a:pt x="67697" y="57625"/>
                </a:cubicBezTo>
                <a:cubicBezTo>
                  <a:pt x="81214" y="57625"/>
                  <a:pt x="92181" y="46663"/>
                  <a:pt x="92181" y="33135"/>
                </a:cubicBezTo>
                <a:cubicBezTo>
                  <a:pt x="92181" y="19606"/>
                  <a:pt x="81223" y="8645"/>
                  <a:pt x="67697" y="8645"/>
                </a:cubicBezTo>
                <a:close/>
                <a:moveTo>
                  <a:pt x="67697" y="0"/>
                </a:moveTo>
                <a:cubicBezTo>
                  <a:pt x="85993" y="0"/>
                  <a:pt x="100824" y="14834"/>
                  <a:pt x="100824" y="33135"/>
                </a:cubicBezTo>
                <a:cubicBezTo>
                  <a:pt x="100824" y="51435"/>
                  <a:pt x="85993" y="66269"/>
                  <a:pt x="67697" y="66269"/>
                </a:cubicBezTo>
                <a:cubicBezTo>
                  <a:pt x="49401" y="66269"/>
                  <a:pt x="34570" y="51435"/>
                  <a:pt x="34570" y="33135"/>
                </a:cubicBezTo>
                <a:cubicBezTo>
                  <a:pt x="34570" y="14834"/>
                  <a:pt x="49401" y="0"/>
                  <a:pt x="67697" y="0"/>
                </a:cubicBezTo>
                <a:close/>
                <a:moveTo>
                  <a:pt x="67697" y="74914"/>
                </a:moveTo>
                <a:cubicBezTo>
                  <a:pt x="105093" y="74914"/>
                  <a:pt x="135394" y="105239"/>
                  <a:pt x="135394" y="142635"/>
                </a:cubicBezTo>
                <a:cubicBezTo>
                  <a:pt x="135394" y="145012"/>
                  <a:pt x="133467" y="146957"/>
                  <a:pt x="131073" y="146957"/>
                </a:cubicBezTo>
                <a:cubicBezTo>
                  <a:pt x="128696" y="146957"/>
                  <a:pt x="126751" y="145012"/>
                  <a:pt x="126751" y="142635"/>
                </a:cubicBezTo>
                <a:cubicBezTo>
                  <a:pt x="126751" y="110011"/>
                  <a:pt x="100314" y="83558"/>
                  <a:pt x="67697" y="83558"/>
                </a:cubicBezTo>
                <a:cubicBezTo>
                  <a:pt x="35080" y="83558"/>
                  <a:pt x="8643" y="110011"/>
                  <a:pt x="8643" y="142635"/>
                </a:cubicBezTo>
                <a:cubicBezTo>
                  <a:pt x="8643" y="145012"/>
                  <a:pt x="6707" y="146957"/>
                  <a:pt x="4321" y="146957"/>
                </a:cubicBezTo>
                <a:cubicBezTo>
                  <a:pt x="1936" y="146957"/>
                  <a:pt x="0" y="145012"/>
                  <a:pt x="0" y="142635"/>
                </a:cubicBezTo>
                <a:cubicBezTo>
                  <a:pt x="0" y="105239"/>
                  <a:pt x="30309" y="74914"/>
                  <a:pt x="67697" y="7491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latin typeface="Montserrat" pitchFamily="2" charset="77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DE234979-8DDE-1948-9736-6CA2561FE811}"/>
              </a:ext>
            </a:extLst>
          </p:cNvPr>
          <p:cNvCxnSpPr>
            <a:cxnSpLocks/>
          </p:cNvCxnSpPr>
          <p:nvPr userDrawn="1"/>
        </p:nvCxnSpPr>
        <p:spPr>
          <a:xfrm>
            <a:off x="1374843" y="-210727"/>
            <a:ext cx="3360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92E395B-5E77-974D-96D9-1FC919AAFBC4}"/>
              </a:ext>
            </a:extLst>
          </p:cNvPr>
          <p:cNvCxnSpPr/>
          <p:nvPr userDrawn="1"/>
        </p:nvCxnSpPr>
        <p:spPr>
          <a:xfrm>
            <a:off x="-376295" y="1966085"/>
            <a:ext cx="0" cy="38256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0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18" name="Immagine 17" descr="Immagine che contiene segnale, disegnando, stella&#10;&#10;Descrizione generata automaticamente">
            <a:extLst>
              <a:ext uri="{FF2B5EF4-FFF2-40B4-BE49-F238E27FC236}">
                <a16:creationId xmlns:a16="http://schemas.microsoft.com/office/drawing/2014/main" id="{2F42B086-81E2-6844-8969-D08C3EC7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783" b="14608"/>
          <a:stretch/>
        </p:blipFill>
        <p:spPr>
          <a:xfrm>
            <a:off x="61519" y="6259282"/>
            <a:ext cx="3211567" cy="537807"/>
          </a:xfrm>
          <a:prstGeom prst="rect">
            <a:avLst/>
          </a:prstGeom>
        </p:spPr>
      </p:pic>
      <p:sp>
        <p:nvSpPr>
          <p:cNvPr id="3" name="Elemento grafico 6">
            <a:extLst>
              <a:ext uri="{FF2B5EF4-FFF2-40B4-BE49-F238E27FC236}">
                <a16:creationId xmlns:a16="http://schemas.microsoft.com/office/drawing/2014/main" id="{3D689711-C25C-E137-7245-CFA317DD9284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A3C1036-EE88-F0F4-4D10-A52F21D7B3B3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3D91B35D-A171-15DF-E501-C885298F0A85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ED476F9E-7184-F9E0-7127-11EE83584A35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610564F1-62E3-0198-B1A7-76B227051EC8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08.10.24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9F5E6ED-CD0E-07E4-3607-3604DE6A4BFC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#OIP24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112E21C-727E-47D8-511F-5605180B9182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Innovative Payments</a:t>
            </a:r>
          </a:p>
        </p:txBody>
      </p:sp>
      <p:pic>
        <p:nvPicPr>
          <p:cNvPr id="11" name="Picture 2" descr="Twitter x nuovo logo x arrotondati - Icone Social media e loghi">
            <a:extLst>
              <a:ext uri="{FF2B5EF4-FFF2-40B4-BE49-F238E27FC236}">
                <a16:creationId xmlns:a16="http://schemas.microsoft.com/office/drawing/2014/main" id="{5F14CE40-F220-D87E-9BC5-13D5320750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631" y="413616"/>
            <a:ext cx="270285" cy="1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73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9" name="Elemento grafico 6">
            <a:extLst>
              <a:ext uri="{FF2B5EF4-FFF2-40B4-BE49-F238E27FC236}">
                <a16:creationId xmlns:a16="http://schemas.microsoft.com/office/drawing/2014/main" id="{3DBFE9EE-5DD9-7F43-82FB-C1B82FB34C7E}"/>
              </a:ext>
            </a:extLst>
          </p:cNvPr>
          <p:cNvSpPr/>
          <p:nvPr userDrawn="1"/>
        </p:nvSpPr>
        <p:spPr>
          <a:xfrm>
            <a:off x="10909901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B7DC308-3504-594E-BDA2-C991925B8048}"/>
              </a:ext>
            </a:extLst>
          </p:cNvPr>
          <p:cNvGrpSpPr/>
          <p:nvPr userDrawn="1"/>
        </p:nvGrpSpPr>
        <p:grpSpPr>
          <a:xfrm>
            <a:off x="10909901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9" name="Figura a mano libera 28">
              <a:extLst>
                <a:ext uri="{FF2B5EF4-FFF2-40B4-BE49-F238E27FC236}">
                  <a16:creationId xmlns:a16="http://schemas.microsoft.com/office/drawing/2014/main" id="{8A200803-A932-7645-BCA5-0D093A3DEA1B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DD9F719C-C7AC-FC41-A9A7-41C74520F13B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13ADDFF8-6962-A04C-8788-02126590DC48}"/>
              </a:ext>
            </a:extLst>
          </p:cNvPr>
          <p:cNvSpPr/>
          <p:nvPr userDrawn="1"/>
        </p:nvSpPr>
        <p:spPr>
          <a:xfrm>
            <a:off x="11064646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 dirty="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17.09.25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8617EEB-2C31-E14B-8539-F3D41CBC8F5C}"/>
              </a:ext>
            </a:extLst>
          </p:cNvPr>
          <p:cNvSpPr/>
          <p:nvPr userDrawn="1"/>
        </p:nvSpPr>
        <p:spPr>
          <a:xfrm>
            <a:off x="11064645" y="163333"/>
            <a:ext cx="1127355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Webinar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78783D01-F0C1-053C-BA8F-E5B7A1BD5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62117"/>
            <a:ext cx="3020037" cy="595883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9C7B2B-4321-561F-57AF-9ECF97B06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2066" y="6376969"/>
            <a:ext cx="689935" cy="366183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algn="ctr"/>
            <a:fld id="{DC8ACEEC-BB50-3E4F-B1C7-4DEF5308D5A3}" type="slidenum">
              <a:rPr lang="it-IT" smtClean="0"/>
              <a:pPr algn="ctr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7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11529245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654D9858-41B1-0857-4A00-0C0B28113D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62117"/>
            <a:ext cx="3020037" cy="5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7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vola Roto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5" y="17502"/>
            <a:ext cx="833502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B3220B9B-2918-AA41-A8B7-BF926D0A9F3D}"/>
              </a:ext>
            </a:extLst>
          </p:cNvPr>
          <p:cNvCxnSpPr/>
          <p:nvPr userDrawn="1"/>
        </p:nvCxnSpPr>
        <p:spPr>
          <a:xfrm>
            <a:off x="5352000" y="-210727"/>
            <a:ext cx="148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A038AEF1-ED55-1A4E-895C-2ABFFBB07E99}"/>
              </a:ext>
            </a:extLst>
          </p:cNvPr>
          <p:cNvCxnSpPr/>
          <p:nvPr userDrawn="1"/>
        </p:nvCxnSpPr>
        <p:spPr>
          <a:xfrm>
            <a:off x="792000" y="-210727"/>
            <a:ext cx="148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E18379DB-119D-894C-B205-361AAC5C3E9E}"/>
              </a:ext>
            </a:extLst>
          </p:cNvPr>
          <p:cNvCxnSpPr/>
          <p:nvPr userDrawn="1"/>
        </p:nvCxnSpPr>
        <p:spPr>
          <a:xfrm>
            <a:off x="7632000" y="-210727"/>
            <a:ext cx="148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70F94F74-E68D-074B-96EA-CE3C4BF32FD3}"/>
              </a:ext>
            </a:extLst>
          </p:cNvPr>
          <p:cNvCxnSpPr/>
          <p:nvPr userDrawn="1"/>
        </p:nvCxnSpPr>
        <p:spPr>
          <a:xfrm>
            <a:off x="9912000" y="-210727"/>
            <a:ext cx="148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E581C388-FF72-D345-AFCA-B5CE4251B4EC}"/>
              </a:ext>
            </a:extLst>
          </p:cNvPr>
          <p:cNvCxnSpPr/>
          <p:nvPr userDrawn="1"/>
        </p:nvCxnSpPr>
        <p:spPr>
          <a:xfrm>
            <a:off x="3072000" y="-210727"/>
            <a:ext cx="1488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E78D05E-6FFC-DB42-AB13-8598CA141B89}"/>
              </a:ext>
            </a:extLst>
          </p:cNvPr>
          <p:cNvCxnSpPr/>
          <p:nvPr userDrawn="1"/>
        </p:nvCxnSpPr>
        <p:spPr>
          <a:xfrm>
            <a:off x="-376295" y="1113183"/>
            <a:ext cx="0" cy="25440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122D2507-94BB-B84A-B7D9-A5335E1A33A1}"/>
              </a:ext>
            </a:extLst>
          </p:cNvPr>
          <p:cNvCxnSpPr/>
          <p:nvPr userDrawn="1"/>
        </p:nvCxnSpPr>
        <p:spPr>
          <a:xfrm>
            <a:off x="-376295" y="4108173"/>
            <a:ext cx="0" cy="25440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sp>
        <p:nvSpPr>
          <p:cNvPr id="18" name="Elemento grafico 6">
            <a:extLst>
              <a:ext uri="{FF2B5EF4-FFF2-40B4-BE49-F238E27FC236}">
                <a16:creationId xmlns:a16="http://schemas.microsoft.com/office/drawing/2014/main" id="{CB7A0A6E-F0CE-8949-8BD8-98CA8B5770A7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A5015DD-FEF8-2740-A8AC-8DC5F12555AE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FB756CC7-B0C9-6442-84D5-CD1E746427B8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52F863DB-E3A2-BF4B-9BF6-37672CF508F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2CDF6908-3E1D-4045-B36B-44CD74AEB522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10.10.17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2F51072-FF8A-4E42-AEC9-A7279A00E639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#OEC19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AB0B29D-291A-1E47-B261-3441D36B1CA3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Internet Media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CA2C5C4-2EA9-4153-063C-9064146A8F78}"/>
              </a:ext>
            </a:extLst>
          </p:cNvPr>
          <p:cNvGrpSpPr/>
          <p:nvPr userDrawn="1"/>
        </p:nvGrpSpPr>
        <p:grpSpPr>
          <a:xfrm>
            <a:off x="10701603" y="428353"/>
            <a:ext cx="168072" cy="168000"/>
            <a:chOff x="3548421" y="1359297"/>
            <a:chExt cx="827829" cy="827473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A8750A3A-F9BB-1575-97E2-EAE0892CF0A9}"/>
                </a:ext>
              </a:extLst>
            </p:cNvPr>
            <p:cNvSpPr/>
            <p:nvPr/>
          </p:nvSpPr>
          <p:spPr>
            <a:xfrm>
              <a:off x="3548421" y="1359297"/>
              <a:ext cx="827829" cy="827473"/>
            </a:xfrm>
            <a:custGeom>
              <a:avLst/>
              <a:gdLst>
                <a:gd name="connsiteX0" fmla="*/ 413915 w 827829"/>
                <a:gd name="connsiteY0" fmla="*/ 827473 h 827473"/>
                <a:gd name="connsiteX1" fmla="*/ 413915 w 827829"/>
                <a:gd name="connsiteY1" fmla="*/ 827473 h 827473"/>
                <a:gd name="connsiteX2" fmla="*/ 0 w 827829"/>
                <a:gd name="connsiteY2" fmla="*/ 413737 h 827473"/>
                <a:gd name="connsiteX3" fmla="*/ 0 w 827829"/>
                <a:gd name="connsiteY3" fmla="*/ 413737 h 827473"/>
                <a:gd name="connsiteX4" fmla="*/ 413915 w 827829"/>
                <a:gd name="connsiteY4" fmla="*/ 0 h 827473"/>
                <a:gd name="connsiteX5" fmla="*/ 413915 w 827829"/>
                <a:gd name="connsiteY5" fmla="*/ 0 h 827473"/>
                <a:gd name="connsiteX6" fmla="*/ 827830 w 827829"/>
                <a:gd name="connsiteY6" fmla="*/ 413737 h 827473"/>
                <a:gd name="connsiteX7" fmla="*/ 827830 w 827829"/>
                <a:gd name="connsiteY7" fmla="*/ 413737 h 827473"/>
                <a:gd name="connsiteX8" fmla="*/ 413915 w 827829"/>
                <a:gd name="connsiteY8" fmla="*/ 827473 h 82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829" h="827473">
                  <a:moveTo>
                    <a:pt x="413915" y="827473"/>
                  </a:moveTo>
                  <a:lnTo>
                    <a:pt x="413915" y="827473"/>
                  </a:lnTo>
                  <a:cubicBezTo>
                    <a:pt x="185399" y="827473"/>
                    <a:pt x="0" y="642154"/>
                    <a:pt x="0" y="413737"/>
                  </a:cubicBezTo>
                  <a:lnTo>
                    <a:pt x="0" y="413737"/>
                  </a:lnTo>
                  <a:cubicBezTo>
                    <a:pt x="0" y="185319"/>
                    <a:pt x="185399" y="0"/>
                    <a:pt x="413915" y="0"/>
                  </a:cubicBezTo>
                  <a:lnTo>
                    <a:pt x="413915" y="0"/>
                  </a:lnTo>
                  <a:cubicBezTo>
                    <a:pt x="642430" y="0"/>
                    <a:pt x="827830" y="185319"/>
                    <a:pt x="827830" y="413737"/>
                  </a:cubicBezTo>
                  <a:lnTo>
                    <a:pt x="827830" y="413737"/>
                  </a:lnTo>
                  <a:cubicBezTo>
                    <a:pt x="827830" y="642154"/>
                    <a:pt x="642430" y="827473"/>
                    <a:pt x="413915" y="827473"/>
                  </a:cubicBezTo>
                  <a:close/>
                </a:path>
              </a:pathLst>
            </a:custGeom>
            <a:solidFill>
              <a:schemeClr val="accent1"/>
            </a:solidFill>
            <a:ln w="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grpSp>
          <p:nvGrpSpPr>
            <p:cNvPr id="13" name="Elemento grafico 3">
              <a:extLst>
                <a:ext uri="{FF2B5EF4-FFF2-40B4-BE49-F238E27FC236}">
                  <a16:creationId xmlns:a16="http://schemas.microsoft.com/office/drawing/2014/main" id="{7E095AB6-16A7-51C1-9544-F296C84970DC}"/>
                </a:ext>
              </a:extLst>
            </p:cNvPr>
            <p:cNvGrpSpPr/>
            <p:nvPr/>
          </p:nvGrpSpPr>
          <p:grpSpPr>
            <a:xfrm>
              <a:off x="3745318" y="1550938"/>
              <a:ext cx="433748" cy="444192"/>
              <a:chOff x="3745318" y="1550938"/>
              <a:chExt cx="433748" cy="444192"/>
            </a:xfrm>
            <a:solidFill>
              <a:srgbClr val="FFFFFF"/>
            </a:solidFill>
          </p:grpSpPr>
          <p:sp>
            <p:nvSpPr>
              <p:cNvPr id="26" name="Figura a mano libera 25">
                <a:extLst>
                  <a:ext uri="{FF2B5EF4-FFF2-40B4-BE49-F238E27FC236}">
                    <a16:creationId xmlns:a16="http://schemas.microsoft.com/office/drawing/2014/main" id="{935AEC82-A60D-462B-F441-969E9B58902B}"/>
                  </a:ext>
                </a:extLst>
              </p:cNvPr>
              <p:cNvSpPr/>
              <p:nvPr/>
            </p:nvSpPr>
            <p:spPr>
              <a:xfrm>
                <a:off x="3745606" y="1550938"/>
                <a:ext cx="433460" cy="444192"/>
              </a:xfrm>
              <a:custGeom>
                <a:avLst/>
                <a:gdLst>
                  <a:gd name="connsiteX0" fmla="*/ 402417 w 433460"/>
                  <a:gd name="connsiteY0" fmla="*/ 398796 h 444192"/>
                  <a:gd name="connsiteX1" fmla="*/ 256972 w 433460"/>
                  <a:gd name="connsiteY1" fmla="*/ 187618 h 444192"/>
                  <a:gd name="connsiteX2" fmla="*/ 240588 w 433460"/>
                  <a:gd name="connsiteY2" fmla="*/ 163771 h 444192"/>
                  <a:gd name="connsiteX3" fmla="*/ 136534 w 433460"/>
                  <a:gd name="connsiteY3" fmla="*/ 12642 h 444192"/>
                  <a:gd name="connsiteX4" fmla="*/ 127911 w 433460"/>
                  <a:gd name="connsiteY4" fmla="*/ 0 h 444192"/>
                  <a:gd name="connsiteX5" fmla="*/ 0 w 433460"/>
                  <a:gd name="connsiteY5" fmla="*/ 0 h 444192"/>
                  <a:gd name="connsiteX6" fmla="*/ 31044 w 433460"/>
                  <a:gd name="connsiteY6" fmla="*/ 45396 h 444192"/>
                  <a:gd name="connsiteX7" fmla="*/ 169303 w 433460"/>
                  <a:gd name="connsiteY7" fmla="*/ 246231 h 444192"/>
                  <a:gd name="connsiteX8" fmla="*/ 185687 w 433460"/>
                  <a:gd name="connsiteY8" fmla="*/ 270078 h 444192"/>
                  <a:gd name="connsiteX9" fmla="*/ 296927 w 433460"/>
                  <a:gd name="connsiteY9" fmla="*/ 431550 h 444192"/>
                  <a:gd name="connsiteX10" fmla="*/ 305550 w 433460"/>
                  <a:gd name="connsiteY10" fmla="*/ 444192 h 444192"/>
                  <a:gd name="connsiteX11" fmla="*/ 433461 w 433460"/>
                  <a:gd name="connsiteY11" fmla="*/ 444192 h 444192"/>
                  <a:gd name="connsiteX12" fmla="*/ 402417 w 433460"/>
                  <a:gd name="connsiteY12" fmla="*/ 398796 h 444192"/>
                  <a:gd name="connsiteX13" fmla="*/ 321071 w 433460"/>
                  <a:gd name="connsiteY13" fmla="*/ 415173 h 444192"/>
                  <a:gd name="connsiteX14" fmla="*/ 205520 w 433460"/>
                  <a:gd name="connsiteY14" fmla="*/ 247380 h 444192"/>
                  <a:gd name="connsiteX15" fmla="*/ 189136 w 433460"/>
                  <a:gd name="connsiteY15" fmla="*/ 223533 h 444192"/>
                  <a:gd name="connsiteX16" fmla="*/ 55189 w 433460"/>
                  <a:gd name="connsiteY16" fmla="*/ 29019 h 444192"/>
                  <a:gd name="connsiteX17" fmla="*/ 112677 w 433460"/>
                  <a:gd name="connsiteY17" fmla="*/ 29019 h 444192"/>
                  <a:gd name="connsiteX18" fmla="*/ 221042 w 433460"/>
                  <a:gd name="connsiteY18" fmla="*/ 186469 h 444192"/>
                  <a:gd name="connsiteX19" fmla="*/ 237426 w 433460"/>
                  <a:gd name="connsiteY19" fmla="*/ 210316 h 444192"/>
                  <a:gd name="connsiteX20" fmla="*/ 378559 w 433460"/>
                  <a:gd name="connsiteY20" fmla="*/ 415173 h 444192"/>
                  <a:gd name="connsiteX21" fmla="*/ 321071 w 433460"/>
                  <a:gd name="connsiteY21" fmla="*/ 415173 h 44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3460" h="444192">
                    <a:moveTo>
                      <a:pt x="402417" y="398796"/>
                    </a:moveTo>
                    <a:lnTo>
                      <a:pt x="256972" y="187618"/>
                    </a:lnTo>
                    <a:lnTo>
                      <a:pt x="240588" y="163771"/>
                    </a:lnTo>
                    <a:lnTo>
                      <a:pt x="136534" y="12642"/>
                    </a:lnTo>
                    <a:lnTo>
                      <a:pt x="127911" y="0"/>
                    </a:lnTo>
                    <a:lnTo>
                      <a:pt x="0" y="0"/>
                    </a:lnTo>
                    <a:lnTo>
                      <a:pt x="31044" y="45396"/>
                    </a:lnTo>
                    <a:lnTo>
                      <a:pt x="169303" y="246231"/>
                    </a:lnTo>
                    <a:lnTo>
                      <a:pt x="185687" y="270078"/>
                    </a:lnTo>
                    <a:lnTo>
                      <a:pt x="296927" y="431550"/>
                    </a:lnTo>
                    <a:lnTo>
                      <a:pt x="305550" y="444192"/>
                    </a:lnTo>
                    <a:lnTo>
                      <a:pt x="433461" y="444192"/>
                    </a:lnTo>
                    <a:lnTo>
                      <a:pt x="402417" y="398796"/>
                    </a:lnTo>
                    <a:close/>
                    <a:moveTo>
                      <a:pt x="321071" y="415173"/>
                    </a:moveTo>
                    <a:lnTo>
                      <a:pt x="205520" y="247380"/>
                    </a:lnTo>
                    <a:lnTo>
                      <a:pt x="189136" y="223533"/>
                    </a:lnTo>
                    <a:lnTo>
                      <a:pt x="55189" y="29019"/>
                    </a:lnTo>
                    <a:lnTo>
                      <a:pt x="112677" y="29019"/>
                    </a:lnTo>
                    <a:lnTo>
                      <a:pt x="221042" y="186469"/>
                    </a:lnTo>
                    <a:lnTo>
                      <a:pt x="237426" y="210316"/>
                    </a:lnTo>
                    <a:lnTo>
                      <a:pt x="378559" y="415173"/>
                    </a:lnTo>
                    <a:lnTo>
                      <a:pt x="321071" y="415173"/>
                    </a:lnTo>
                    <a:close/>
                  </a:path>
                </a:pathLst>
              </a:custGeom>
              <a:solidFill>
                <a:srgbClr val="FFFFFF"/>
              </a:solidFill>
              <a:ln w="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7" name="Figura a mano libera 26">
                <a:extLst>
                  <a:ext uri="{FF2B5EF4-FFF2-40B4-BE49-F238E27FC236}">
                    <a16:creationId xmlns:a16="http://schemas.microsoft.com/office/drawing/2014/main" id="{872ACE9C-A339-7599-D26B-CA053CE75E24}"/>
                  </a:ext>
                </a:extLst>
              </p:cNvPr>
              <p:cNvSpPr/>
              <p:nvPr/>
            </p:nvSpPr>
            <p:spPr>
              <a:xfrm>
                <a:off x="3745318" y="1774470"/>
                <a:ext cx="205807" cy="220659"/>
              </a:xfrm>
              <a:custGeom>
                <a:avLst/>
                <a:gdLst>
                  <a:gd name="connsiteX0" fmla="*/ 189424 w 205807"/>
                  <a:gd name="connsiteY0" fmla="*/ 0 h 220659"/>
                  <a:gd name="connsiteX1" fmla="*/ 205808 w 205807"/>
                  <a:gd name="connsiteY1" fmla="*/ 24135 h 220659"/>
                  <a:gd name="connsiteX2" fmla="*/ 186549 w 205807"/>
                  <a:gd name="connsiteY2" fmla="*/ 46545 h 220659"/>
                  <a:gd name="connsiteX3" fmla="*/ 36792 w 205807"/>
                  <a:gd name="connsiteY3" fmla="*/ 220660 h 220659"/>
                  <a:gd name="connsiteX4" fmla="*/ 0 w 205807"/>
                  <a:gd name="connsiteY4" fmla="*/ 220660 h 220659"/>
                  <a:gd name="connsiteX5" fmla="*/ 169877 w 205807"/>
                  <a:gd name="connsiteY5" fmla="*/ 22698 h 22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807" h="220659">
                    <a:moveTo>
                      <a:pt x="189424" y="0"/>
                    </a:moveTo>
                    <a:lnTo>
                      <a:pt x="205808" y="24135"/>
                    </a:lnTo>
                    <a:lnTo>
                      <a:pt x="186549" y="46545"/>
                    </a:lnTo>
                    <a:lnTo>
                      <a:pt x="36792" y="220660"/>
                    </a:lnTo>
                    <a:lnTo>
                      <a:pt x="0" y="220660"/>
                    </a:lnTo>
                    <a:lnTo>
                      <a:pt x="169877" y="22698"/>
                    </a:lnTo>
                    <a:close/>
                  </a:path>
                </a:pathLst>
              </a:custGeom>
              <a:solidFill>
                <a:srgbClr val="FFFFFF"/>
              </a:solidFill>
              <a:ln w="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8" name="Figura a mano libera 27">
                <a:extLst>
                  <a:ext uri="{FF2B5EF4-FFF2-40B4-BE49-F238E27FC236}">
                    <a16:creationId xmlns:a16="http://schemas.microsoft.com/office/drawing/2014/main" id="{795E2687-17FB-CEF3-73CF-31AAC8B4366A}"/>
                  </a:ext>
                </a:extLst>
              </p:cNvPr>
              <p:cNvSpPr/>
              <p:nvPr/>
            </p:nvSpPr>
            <p:spPr>
              <a:xfrm>
                <a:off x="3966935" y="1551225"/>
                <a:ext cx="196896" cy="210028"/>
              </a:xfrm>
              <a:custGeom>
                <a:avLst/>
                <a:gdLst>
                  <a:gd name="connsiteX0" fmla="*/ 196897 w 196896"/>
                  <a:gd name="connsiteY0" fmla="*/ 0 h 210028"/>
                  <a:gd name="connsiteX1" fmla="*/ 35930 w 196896"/>
                  <a:gd name="connsiteY1" fmla="*/ 187331 h 210028"/>
                  <a:gd name="connsiteX2" fmla="*/ 16384 w 196896"/>
                  <a:gd name="connsiteY2" fmla="*/ 210029 h 210028"/>
                  <a:gd name="connsiteX3" fmla="*/ 0 w 196896"/>
                  <a:gd name="connsiteY3" fmla="*/ 186181 h 210028"/>
                  <a:gd name="connsiteX4" fmla="*/ 19258 w 196896"/>
                  <a:gd name="connsiteY4" fmla="*/ 163483 h 210028"/>
                  <a:gd name="connsiteX5" fmla="*/ 128486 w 196896"/>
                  <a:gd name="connsiteY5" fmla="*/ 36489 h 210028"/>
                  <a:gd name="connsiteX6" fmla="*/ 160104 w 196896"/>
                  <a:gd name="connsiteY6" fmla="*/ 0 h 21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96" h="210028">
                    <a:moveTo>
                      <a:pt x="196897" y="0"/>
                    </a:moveTo>
                    <a:lnTo>
                      <a:pt x="35930" y="187331"/>
                    </a:lnTo>
                    <a:lnTo>
                      <a:pt x="16384" y="210029"/>
                    </a:lnTo>
                    <a:lnTo>
                      <a:pt x="0" y="186181"/>
                    </a:lnTo>
                    <a:lnTo>
                      <a:pt x="19258" y="163483"/>
                    </a:lnTo>
                    <a:lnTo>
                      <a:pt x="128486" y="36489"/>
                    </a:lnTo>
                    <a:lnTo>
                      <a:pt x="1601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32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13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(prodot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40A7825-8FD1-6141-BB3E-F2BDE4F29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985" y="92661"/>
            <a:ext cx="11529247" cy="36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DB723A35-9F4A-0D44-A4E1-C6962AC2E6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983" y="458846"/>
            <a:ext cx="11529228" cy="228229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333" b="1">
                <a:solidFill>
                  <a:schemeClr val="accent1"/>
                </a:solidFill>
                <a:latin typeface="Montserrat" pitchFamily="2" charset="77"/>
              </a:defRPr>
            </a:lvl1pPr>
            <a:lvl2pPr marL="609585" indent="0">
              <a:buNone/>
              <a:defRPr sz="1600">
                <a:latin typeface="Montserrat" pitchFamily="2" charset="77"/>
              </a:defRPr>
            </a:lvl2pPr>
            <a:lvl3pPr marL="1219170" indent="0">
              <a:buNone/>
              <a:defRPr sz="1600">
                <a:latin typeface="Montserrat" pitchFamily="2" charset="77"/>
              </a:defRPr>
            </a:lvl3pPr>
            <a:lvl4pPr marL="1828754" indent="0">
              <a:buNone/>
              <a:defRPr sz="1600">
                <a:latin typeface="Montserrat" pitchFamily="2" charset="77"/>
              </a:defRPr>
            </a:lvl4pPr>
            <a:lvl5pPr marL="2438339" indent="0">
              <a:buNone/>
              <a:defRPr sz="1600">
                <a:latin typeface="Montserrat" pitchFamily="2" charset="77"/>
              </a:defRPr>
            </a:lvl5pPr>
          </a:lstStyle>
          <a:p>
            <a:pPr lvl="0"/>
            <a:r>
              <a:rPr lang="it-IT"/>
              <a:t>Unità di misura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A0AC47C-709B-CC4A-B34E-CFE7476F1D46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7" name="Figura a mano libera 6">
              <a:extLst>
                <a:ext uri="{FF2B5EF4-FFF2-40B4-BE49-F238E27FC236}">
                  <a16:creationId xmlns:a16="http://schemas.microsoft.com/office/drawing/2014/main" id="{0475406B-1BD3-4847-8EB4-B9B75BBD4F09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463FB154-2F1A-9047-9EED-0E6375701DB7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17EDD59F-01C3-C94C-A605-6C4B4C5C835F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528C524-EC5B-724E-8462-3236CC663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6129" y="6221429"/>
            <a:ext cx="8450103" cy="2974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r">
              <a:buNone/>
              <a:defRPr sz="1333">
                <a:solidFill>
                  <a:schemeClr val="accent1"/>
                </a:solidFill>
                <a:latin typeface="Montserrat" pitchFamily="2" charset="77"/>
              </a:defRPr>
            </a:lvl1pPr>
            <a:lvl2pPr marL="609585" indent="0">
              <a:buNone/>
              <a:defRPr sz="1600">
                <a:latin typeface="Montserrat" pitchFamily="2" charset="77"/>
              </a:defRPr>
            </a:lvl2pPr>
            <a:lvl3pPr marL="1219170" indent="0">
              <a:buNone/>
              <a:defRPr sz="1600">
                <a:latin typeface="Montserrat" pitchFamily="2" charset="77"/>
              </a:defRPr>
            </a:lvl3pPr>
            <a:lvl4pPr marL="1828754" indent="0">
              <a:buNone/>
              <a:defRPr sz="1600">
                <a:latin typeface="Montserrat" pitchFamily="2" charset="77"/>
              </a:defRPr>
            </a:lvl4pPr>
            <a:lvl5pPr marL="2438339" indent="0">
              <a:buNone/>
              <a:defRPr sz="1600">
                <a:latin typeface="Montserrat" pitchFamily="2" charset="77"/>
              </a:defRPr>
            </a:lvl5pPr>
          </a:lstStyle>
          <a:p>
            <a:pPr lvl="0"/>
            <a:r>
              <a:rPr lang="it-IT"/>
              <a:t>Fonte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E3B08DE-D4B3-394D-9032-143071F6624F}"/>
              </a:ext>
            </a:extLst>
          </p:cNvPr>
          <p:cNvSpPr txBox="1"/>
          <p:nvPr userDrawn="1"/>
        </p:nvSpPr>
        <p:spPr>
          <a:xfrm>
            <a:off x="10045363" y="6432220"/>
            <a:ext cx="2000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>
                <a:solidFill>
                  <a:schemeClr val="accent1"/>
                </a:solidFill>
                <a:latin typeface="Montserrat" pitchFamily="2" charset="77"/>
              </a:rPr>
              <a:t>www.osservatori.net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D48E0BD3-55B3-1EB9-2529-2B24A38E5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62117"/>
            <a:ext cx="3020037" cy="5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sp>
        <p:nvSpPr>
          <p:cNvPr id="19" name="Elemento grafico 6">
            <a:extLst>
              <a:ext uri="{FF2B5EF4-FFF2-40B4-BE49-F238E27FC236}">
                <a16:creationId xmlns:a16="http://schemas.microsoft.com/office/drawing/2014/main" id="{3DBFE9EE-5DD9-7F43-82FB-C1B82FB34C7E}"/>
              </a:ext>
            </a:extLst>
          </p:cNvPr>
          <p:cNvSpPr/>
          <p:nvPr userDrawn="1"/>
        </p:nvSpPr>
        <p:spPr>
          <a:xfrm>
            <a:off x="10909901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B7DC308-3504-594E-BDA2-C991925B8048}"/>
              </a:ext>
            </a:extLst>
          </p:cNvPr>
          <p:cNvGrpSpPr/>
          <p:nvPr userDrawn="1"/>
        </p:nvGrpSpPr>
        <p:grpSpPr>
          <a:xfrm>
            <a:off x="10909901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9" name="Figura a mano libera 28">
              <a:extLst>
                <a:ext uri="{FF2B5EF4-FFF2-40B4-BE49-F238E27FC236}">
                  <a16:creationId xmlns:a16="http://schemas.microsoft.com/office/drawing/2014/main" id="{8A200803-A932-7645-BCA5-0D093A3DEA1B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DD9F719C-C7AC-FC41-A9A7-41C74520F13B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13ADDFF8-6962-A04C-8788-02126590DC48}"/>
              </a:ext>
            </a:extLst>
          </p:cNvPr>
          <p:cNvSpPr/>
          <p:nvPr userDrawn="1"/>
        </p:nvSpPr>
        <p:spPr>
          <a:xfrm>
            <a:off x="11064646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21.04.20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8617EEB-2C31-E14B-8539-F3D41CBC8F5C}"/>
              </a:ext>
            </a:extLst>
          </p:cNvPr>
          <p:cNvSpPr/>
          <p:nvPr userDrawn="1"/>
        </p:nvSpPr>
        <p:spPr>
          <a:xfrm>
            <a:off x="11064645" y="163333"/>
            <a:ext cx="1127355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Webinar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78783D01-F0C1-053C-BA8F-E5B7A1BD5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62117"/>
            <a:ext cx="3020037" cy="5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latin typeface="Montserrat" pitchFamily="2" charset="77"/>
              </a:endParaRPr>
            </a:p>
          </p:txBody>
        </p:sp>
      </p:grp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3F8A2E78-D5B3-538F-7509-D7EE82CA6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62117"/>
            <a:ext cx="3020037" cy="595883"/>
          </a:xfrm>
          <a:prstGeom prst="rect">
            <a:avLst/>
          </a:prstGeom>
        </p:spPr>
      </p:pic>
      <p:sp>
        <p:nvSpPr>
          <p:cNvPr id="4" name="Elemento grafico 6">
            <a:extLst>
              <a:ext uri="{FF2B5EF4-FFF2-40B4-BE49-F238E27FC236}">
                <a16:creationId xmlns:a16="http://schemas.microsoft.com/office/drawing/2014/main" id="{EC8F5071-F4BE-9042-B9BB-2F33C9CEFAA7}"/>
              </a:ext>
            </a:extLst>
          </p:cNvPr>
          <p:cNvSpPr/>
          <p:nvPr userDrawn="1"/>
        </p:nvSpPr>
        <p:spPr>
          <a:xfrm>
            <a:off x="9170529" y="432306"/>
            <a:ext cx="154744" cy="160095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2400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5890B20-95DD-37E5-E727-2BC72BBBBA06}"/>
              </a:ext>
            </a:extLst>
          </p:cNvPr>
          <p:cNvGrpSpPr/>
          <p:nvPr userDrawn="1"/>
        </p:nvGrpSpPr>
        <p:grpSpPr>
          <a:xfrm>
            <a:off x="9170529" y="191979"/>
            <a:ext cx="154744" cy="154780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32BD323D-6A96-D7C6-894E-794C696FE92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7" name="Figura a mano libera 6">
              <a:extLst>
                <a:ext uri="{FF2B5EF4-FFF2-40B4-BE49-F238E27FC236}">
                  <a16:creationId xmlns:a16="http://schemas.microsoft.com/office/drawing/2014/main" id="{74122327-4588-809E-8504-A0826112FA38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85B12942-67C1-36A0-D9E4-B571113D980F}"/>
              </a:ext>
            </a:extLst>
          </p:cNvPr>
          <p:cNvSpPr/>
          <p:nvPr userDrawn="1"/>
        </p:nvSpPr>
        <p:spPr>
          <a:xfrm>
            <a:off x="9325274" y="417701"/>
            <a:ext cx="772007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13.03.25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5069E83-0F11-DE32-37A6-5FF701DE029C}"/>
              </a:ext>
            </a:extLst>
          </p:cNvPr>
          <p:cNvSpPr/>
          <p:nvPr userDrawn="1"/>
        </p:nvSpPr>
        <p:spPr>
          <a:xfrm>
            <a:off x="10869675" y="413616"/>
            <a:ext cx="844676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12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#OIP25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9E1B1D1-E9DC-9C27-FEE9-1977EE857BA8}"/>
              </a:ext>
            </a:extLst>
          </p:cNvPr>
          <p:cNvSpPr/>
          <p:nvPr userDrawn="1"/>
        </p:nvSpPr>
        <p:spPr>
          <a:xfrm>
            <a:off x="9325273" y="163333"/>
            <a:ext cx="2389971" cy="192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12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Innovative Payments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128A7EA-6B3B-B707-B518-DFE7913713A9}"/>
              </a:ext>
            </a:extLst>
          </p:cNvPr>
          <p:cNvGrpSpPr/>
          <p:nvPr userDrawn="1"/>
        </p:nvGrpSpPr>
        <p:grpSpPr>
          <a:xfrm>
            <a:off x="10701603" y="428353"/>
            <a:ext cx="168072" cy="168000"/>
            <a:chOff x="3548421" y="1359297"/>
            <a:chExt cx="827829" cy="827473"/>
          </a:xfrm>
        </p:grpSpPr>
        <p:sp>
          <p:nvSpPr>
            <p:cNvPr id="13" name="Figura a mano libera 12">
              <a:extLst>
                <a:ext uri="{FF2B5EF4-FFF2-40B4-BE49-F238E27FC236}">
                  <a16:creationId xmlns:a16="http://schemas.microsoft.com/office/drawing/2014/main" id="{5B9A73A6-D8F8-0A0A-D74C-278552CEDD4D}"/>
                </a:ext>
              </a:extLst>
            </p:cNvPr>
            <p:cNvSpPr/>
            <p:nvPr/>
          </p:nvSpPr>
          <p:spPr>
            <a:xfrm>
              <a:off x="3548421" y="1359297"/>
              <a:ext cx="827829" cy="827473"/>
            </a:xfrm>
            <a:custGeom>
              <a:avLst/>
              <a:gdLst>
                <a:gd name="connsiteX0" fmla="*/ 413915 w 827829"/>
                <a:gd name="connsiteY0" fmla="*/ 827473 h 827473"/>
                <a:gd name="connsiteX1" fmla="*/ 413915 w 827829"/>
                <a:gd name="connsiteY1" fmla="*/ 827473 h 827473"/>
                <a:gd name="connsiteX2" fmla="*/ 0 w 827829"/>
                <a:gd name="connsiteY2" fmla="*/ 413737 h 827473"/>
                <a:gd name="connsiteX3" fmla="*/ 0 w 827829"/>
                <a:gd name="connsiteY3" fmla="*/ 413737 h 827473"/>
                <a:gd name="connsiteX4" fmla="*/ 413915 w 827829"/>
                <a:gd name="connsiteY4" fmla="*/ 0 h 827473"/>
                <a:gd name="connsiteX5" fmla="*/ 413915 w 827829"/>
                <a:gd name="connsiteY5" fmla="*/ 0 h 827473"/>
                <a:gd name="connsiteX6" fmla="*/ 827830 w 827829"/>
                <a:gd name="connsiteY6" fmla="*/ 413737 h 827473"/>
                <a:gd name="connsiteX7" fmla="*/ 827830 w 827829"/>
                <a:gd name="connsiteY7" fmla="*/ 413737 h 827473"/>
                <a:gd name="connsiteX8" fmla="*/ 413915 w 827829"/>
                <a:gd name="connsiteY8" fmla="*/ 827473 h 82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829" h="827473">
                  <a:moveTo>
                    <a:pt x="413915" y="827473"/>
                  </a:moveTo>
                  <a:lnTo>
                    <a:pt x="413915" y="827473"/>
                  </a:lnTo>
                  <a:cubicBezTo>
                    <a:pt x="185399" y="827473"/>
                    <a:pt x="0" y="642154"/>
                    <a:pt x="0" y="413737"/>
                  </a:cubicBezTo>
                  <a:lnTo>
                    <a:pt x="0" y="413737"/>
                  </a:lnTo>
                  <a:cubicBezTo>
                    <a:pt x="0" y="185319"/>
                    <a:pt x="185399" y="0"/>
                    <a:pt x="413915" y="0"/>
                  </a:cubicBezTo>
                  <a:lnTo>
                    <a:pt x="413915" y="0"/>
                  </a:lnTo>
                  <a:cubicBezTo>
                    <a:pt x="642430" y="0"/>
                    <a:pt x="827830" y="185319"/>
                    <a:pt x="827830" y="413737"/>
                  </a:cubicBezTo>
                  <a:lnTo>
                    <a:pt x="827830" y="413737"/>
                  </a:lnTo>
                  <a:cubicBezTo>
                    <a:pt x="827830" y="642154"/>
                    <a:pt x="642430" y="827473"/>
                    <a:pt x="413915" y="827473"/>
                  </a:cubicBezTo>
                  <a:close/>
                </a:path>
              </a:pathLst>
            </a:custGeom>
            <a:solidFill>
              <a:schemeClr val="accent1"/>
            </a:solidFill>
            <a:ln w="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grpSp>
          <p:nvGrpSpPr>
            <p:cNvPr id="18" name="Elemento grafico 3">
              <a:extLst>
                <a:ext uri="{FF2B5EF4-FFF2-40B4-BE49-F238E27FC236}">
                  <a16:creationId xmlns:a16="http://schemas.microsoft.com/office/drawing/2014/main" id="{D3F8029E-FEEC-A4BA-CD48-D6EA01A07500}"/>
                </a:ext>
              </a:extLst>
            </p:cNvPr>
            <p:cNvGrpSpPr/>
            <p:nvPr/>
          </p:nvGrpSpPr>
          <p:grpSpPr>
            <a:xfrm>
              <a:off x="3745318" y="1550938"/>
              <a:ext cx="433748" cy="444192"/>
              <a:chOff x="3745318" y="1550938"/>
              <a:chExt cx="433748" cy="444192"/>
            </a:xfrm>
            <a:solidFill>
              <a:srgbClr val="FFFFFF"/>
            </a:solidFill>
          </p:grpSpPr>
          <p:sp>
            <p:nvSpPr>
              <p:cNvPr id="21" name="Figura a mano libera 20">
                <a:extLst>
                  <a:ext uri="{FF2B5EF4-FFF2-40B4-BE49-F238E27FC236}">
                    <a16:creationId xmlns:a16="http://schemas.microsoft.com/office/drawing/2014/main" id="{494D07D2-F4FB-E96C-AFB0-88DE7147F850}"/>
                  </a:ext>
                </a:extLst>
              </p:cNvPr>
              <p:cNvSpPr/>
              <p:nvPr/>
            </p:nvSpPr>
            <p:spPr>
              <a:xfrm>
                <a:off x="3745606" y="1550938"/>
                <a:ext cx="433460" cy="444192"/>
              </a:xfrm>
              <a:custGeom>
                <a:avLst/>
                <a:gdLst>
                  <a:gd name="connsiteX0" fmla="*/ 402417 w 433460"/>
                  <a:gd name="connsiteY0" fmla="*/ 398796 h 444192"/>
                  <a:gd name="connsiteX1" fmla="*/ 256972 w 433460"/>
                  <a:gd name="connsiteY1" fmla="*/ 187618 h 444192"/>
                  <a:gd name="connsiteX2" fmla="*/ 240588 w 433460"/>
                  <a:gd name="connsiteY2" fmla="*/ 163771 h 444192"/>
                  <a:gd name="connsiteX3" fmla="*/ 136534 w 433460"/>
                  <a:gd name="connsiteY3" fmla="*/ 12642 h 444192"/>
                  <a:gd name="connsiteX4" fmla="*/ 127911 w 433460"/>
                  <a:gd name="connsiteY4" fmla="*/ 0 h 444192"/>
                  <a:gd name="connsiteX5" fmla="*/ 0 w 433460"/>
                  <a:gd name="connsiteY5" fmla="*/ 0 h 444192"/>
                  <a:gd name="connsiteX6" fmla="*/ 31044 w 433460"/>
                  <a:gd name="connsiteY6" fmla="*/ 45396 h 444192"/>
                  <a:gd name="connsiteX7" fmla="*/ 169303 w 433460"/>
                  <a:gd name="connsiteY7" fmla="*/ 246231 h 444192"/>
                  <a:gd name="connsiteX8" fmla="*/ 185687 w 433460"/>
                  <a:gd name="connsiteY8" fmla="*/ 270078 h 444192"/>
                  <a:gd name="connsiteX9" fmla="*/ 296927 w 433460"/>
                  <a:gd name="connsiteY9" fmla="*/ 431550 h 444192"/>
                  <a:gd name="connsiteX10" fmla="*/ 305550 w 433460"/>
                  <a:gd name="connsiteY10" fmla="*/ 444192 h 444192"/>
                  <a:gd name="connsiteX11" fmla="*/ 433461 w 433460"/>
                  <a:gd name="connsiteY11" fmla="*/ 444192 h 444192"/>
                  <a:gd name="connsiteX12" fmla="*/ 402417 w 433460"/>
                  <a:gd name="connsiteY12" fmla="*/ 398796 h 444192"/>
                  <a:gd name="connsiteX13" fmla="*/ 321071 w 433460"/>
                  <a:gd name="connsiteY13" fmla="*/ 415173 h 444192"/>
                  <a:gd name="connsiteX14" fmla="*/ 205520 w 433460"/>
                  <a:gd name="connsiteY14" fmla="*/ 247380 h 444192"/>
                  <a:gd name="connsiteX15" fmla="*/ 189136 w 433460"/>
                  <a:gd name="connsiteY15" fmla="*/ 223533 h 444192"/>
                  <a:gd name="connsiteX16" fmla="*/ 55189 w 433460"/>
                  <a:gd name="connsiteY16" fmla="*/ 29019 h 444192"/>
                  <a:gd name="connsiteX17" fmla="*/ 112677 w 433460"/>
                  <a:gd name="connsiteY17" fmla="*/ 29019 h 444192"/>
                  <a:gd name="connsiteX18" fmla="*/ 221042 w 433460"/>
                  <a:gd name="connsiteY18" fmla="*/ 186469 h 444192"/>
                  <a:gd name="connsiteX19" fmla="*/ 237426 w 433460"/>
                  <a:gd name="connsiteY19" fmla="*/ 210316 h 444192"/>
                  <a:gd name="connsiteX20" fmla="*/ 378559 w 433460"/>
                  <a:gd name="connsiteY20" fmla="*/ 415173 h 444192"/>
                  <a:gd name="connsiteX21" fmla="*/ 321071 w 433460"/>
                  <a:gd name="connsiteY21" fmla="*/ 415173 h 44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3460" h="444192">
                    <a:moveTo>
                      <a:pt x="402417" y="398796"/>
                    </a:moveTo>
                    <a:lnTo>
                      <a:pt x="256972" y="187618"/>
                    </a:lnTo>
                    <a:lnTo>
                      <a:pt x="240588" y="163771"/>
                    </a:lnTo>
                    <a:lnTo>
                      <a:pt x="136534" y="12642"/>
                    </a:lnTo>
                    <a:lnTo>
                      <a:pt x="127911" y="0"/>
                    </a:lnTo>
                    <a:lnTo>
                      <a:pt x="0" y="0"/>
                    </a:lnTo>
                    <a:lnTo>
                      <a:pt x="31044" y="45396"/>
                    </a:lnTo>
                    <a:lnTo>
                      <a:pt x="169303" y="246231"/>
                    </a:lnTo>
                    <a:lnTo>
                      <a:pt x="185687" y="270078"/>
                    </a:lnTo>
                    <a:lnTo>
                      <a:pt x="296927" y="431550"/>
                    </a:lnTo>
                    <a:lnTo>
                      <a:pt x="305550" y="444192"/>
                    </a:lnTo>
                    <a:lnTo>
                      <a:pt x="433461" y="444192"/>
                    </a:lnTo>
                    <a:lnTo>
                      <a:pt x="402417" y="398796"/>
                    </a:lnTo>
                    <a:close/>
                    <a:moveTo>
                      <a:pt x="321071" y="415173"/>
                    </a:moveTo>
                    <a:lnTo>
                      <a:pt x="205520" y="247380"/>
                    </a:lnTo>
                    <a:lnTo>
                      <a:pt x="189136" y="223533"/>
                    </a:lnTo>
                    <a:lnTo>
                      <a:pt x="55189" y="29019"/>
                    </a:lnTo>
                    <a:lnTo>
                      <a:pt x="112677" y="29019"/>
                    </a:lnTo>
                    <a:lnTo>
                      <a:pt x="221042" y="186469"/>
                    </a:lnTo>
                    <a:lnTo>
                      <a:pt x="237426" y="210316"/>
                    </a:lnTo>
                    <a:lnTo>
                      <a:pt x="378559" y="415173"/>
                    </a:lnTo>
                    <a:lnTo>
                      <a:pt x="321071" y="415173"/>
                    </a:lnTo>
                    <a:close/>
                  </a:path>
                </a:pathLst>
              </a:custGeom>
              <a:solidFill>
                <a:srgbClr val="FFFFFF"/>
              </a:solidFill>
              <a:ln w="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2" name="Figura a mano libera 21">
                <a:extLst>
                  <a:ext uri="{FF2B5EF4-FFF2-40B4-BE49-F238E27FC236}">
                    <a16:creationId xmlns:a16="http://schemas.microsoft.com/office/drawing/2014/main" id="{6F5A5FAE-16EC-5445-7C21-A6CBB4D9D318}"/>
                  </a:ext>
                </a:extLst>
              </p:cNvPr>
              <p:cNvSpPr/>
              <p:nvPr/>
            </p:nvSpPr>
            <p:spPr>
              <a:xfrm>
                <a:off x="3745318" y="1774470"/>
                <a:ext cx="205807" cy="220659"/>
              </a:xfrm>
              <a:custGeom>
                <a:avLst/>
                <a:gdLst>
                  <a:gd name="connsiteX0" fmla="*/ 189424 w 205807"/>
                  <a:gd name="connsiteY0" fmla="*/ 0 h 220659"/>
                  <a:gd name="connsiteX1" fmla="*/ 205808 w 205807"/>
                  <a:gd name="connsiteY1" fmla="*/ 24135 h 220659"/>
                  <a:gd name="connsiteX2" fmla="*/ 186549 w 205807"/>
                  <a:gd name="connsiteY2" fmla="*/ 46545 h 220659"/>
                  <a:gd name="connsiteX3" fmla="*/ 36792 w 205807"/>
                  <a:gd name="connsiteY3" fmla="*/ 220660 h 220659"/>
                  <a:gd name="connsiteX4" fmla="*/ 0 w 205807"/>
                  <a:gd name="connsiteY4" fmla="*/ 220660 h 220659"/>
                  <a:gd name="connsiteX5" fmla="*/ 169877 w 205807"/>
                  <a:gd name="connsiteY5" fmla="*/ 22698 h 22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807" h="220659">
                    <a:moveTo>
                      <a:pt x="189424" y="0"/>
                    </a:moveTo>
                    <a:lnTo>
                      <a:pt x="205808" y="24135"/>
                    </a:lnTo>
                    <a:lnTo>
                      <a:pt x="186549" y="46545"/>
                    </a:lnTo>
                    <a:lnTo>
                      <a:pt x="36792" y="220660"/>
                    </a:lnTo>
                    <a:lnTo>
                      <a:pt x="0" y="220660"/>
                    </a:lnTo>
                    <a:lnTo>
                      <a:pt x="169877" y="22698"/>
                    </a:lnTo>
                    <a:close/>
                  </a:path>
                </a:pathLst>
              </a:custGeom>
              <a:solidFill>
                <a:srgbClr val="FFFFFF"/>
              </a:solidFill>
              <a:ln w="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  <p:sp>
            <p:nvSpPr>
              <p:cNvPr id="23" name="Figura a mano libera 22">
                <a:extLst>
                  <a:ext uri="{FF2B5EF4-FFF2-40B4-BE49-F238E27FC236}">
                    <a16:creationId xmlns:a16="http://schemas.microsoft.com/office/drawing/2014/main" id="{370852E1-2869-A525-A871-655A2BCC1BF6}"/>
                  </a:ext>
                </a:extLst>
              </p:cNvPr>
              <p:cNvSpPr/>
              <p:nvPr/>
            </p:nvSpPr>
            <p:spPr>
              <a:xfrm>
                <a:off x="3966935" y="1551225"/>
                <a:ext cx="196896" cy="210028"/>
              </a:xfrm>
              <a:custGeom>
                <a:avLst/>
                <a:gdLst>
                  <a:gd name="connsiteX0" fmla="*/ 196897 w 196896"/>
                  <a:gd name="connsiteY0" fmla="*/ 0 h 210028"/>
                  <a:gd name="connsiteX1" fmla="*/ 35930 w 196896"/>
                  <a:gd name="connsiteY1" fmla="*/ 187331 h 210028"/>
                  <a:gd name="connsiteX2" fmla="*/ 16384 w 196896"/>
                  <a:gd name="connsiteY2" fmla="*/ 210029 h 210028"/>
                  <a:gd name="connsiteX3" fmla="*/ 0 w 196896"/>
                  <a:gd name="connsiteY3" fmla="*/ 186181 h 210028"/>
                  <a:gd name="connsiteX4" fmla="*/ 19258 w 196896"/>
                  <a:gd name="connsiteY4" fmla="*/ 163483 h 210028"/>
                  <a:gd name="connsiteX5" fmla="*/ 128486 w 196896"/>
                  <a:gd name="connsiteY5" fmla="*/ 36489 h 210028"/>
                  <a:gd name="connsiteX6" fmla="*/ 160104 w 196896"/>
                  <a:gd name="connsiteY6" fmla="*/ 0 h 21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96" h="210028">
                    <a:moveTo>
                      <a:pt x="196897" y="0"/>
                    </a:moveTo>
                    <a:lnTo>
                      <a:pt x="35930" y="187331"/>
                    </a:lnTo>
                    <a:lnTo>
                      <a:pt x="16384" y="210029"/>
                    </a:lnTo>
                    <a:lnTo>
                      <a:pt x="0" y="186181"/>
                    </a:lnTo>
                    <a:lnTo>
                      <a:pt x="19258" y="163483"/>
                    </a:lnTo>
                    <a:lnTo>
                      <a:pt x="128486" y="36489"/>
                    </a:lnTo>
                    <a:lnTo>
                      <a:pt x="1601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031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nz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29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55717CDD-EB08-E741-AA57-ADC186FFDF73}"/>
              </a:ext>
            </a:extLst>
          </p:cNvPr>
          <p:cNvCxnSpPr>
            <a:cxnSpLocks/>
          </p:cNvCxnSpPr>
          <p:nvPr userDrawn="1"/>
        </p:nvCxnSpPr>
        <p:spPr>
          <a:xfrm>
            <a:off x="0" y="761816"/>
            <a:ext cx="12192000" cy="0"/>
          </a:xfrm>
          <a:prstGeom prst="line">
            <a:avLst/>
          </a:prstGeom>
          <a:ln w="12700" cmpd="sng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44196058-4B14-F743-9140-B6F8AD908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095B011-B65D-6747-8BED-A88CDCA76CD5}"/>
              </a:ext>
            </a:extLst>
          </p:cNvPr>
          <p:cNvSpPr/>
          <p:nvPr userDrawn="1"/>
        </p:nvSpPr>
        <p:spPr>
          <a:xfrm>
            <a:off x="12434273" y="1024575"/>
            <a:ext cx="751031" cy="30334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FFFFFF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76B129B-DF7A-6A4B-AEEB-E6B591B8ECAB}"/>
              </a:ext>
            </a:extLst>
          </p:cNvPr>
          <p:cNvSpPr/>
          <p:nvPr userDrawn="1"/>
        </p:nvSpPr>
        <p:spPr>
          <a:xfrm>
            <a:off x="12434272" y="1423382"/>
            <a:ext cx="747453" cy="30334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000000</a:t>
            </a:r>
          </a:p>
        </p:txBody>
      </p: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14666717-9BE2-8D42-A38F-CC58C823871B}"/>
              </a:ext>
            </a:extLst>
          </p:cNvPr>
          <p:cNvCxnSpPr/>
          <p:nvPr userDrawn="1"/>
        </p:nvCxnSpPr>
        <p:spPr>
          <a:xfrm>
            <a:off x="12434273" y="1822189"/>
            <a:ext cx="9449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58E89F8F-7F0E-E44C-A4CE-FFAA4A0745B4}"/>
              </a:ext>
            </a:extLst>
          </p:cNvPr>
          <p:cNvCxnSpPr/>
          <p:nvPr userDrawn="1"/>
        </p:nvCxnSpPr>
        <p:spPr>
          <a:xfrm>
            <a:off x="12434273" y="2715264"/>
            <a:ext cx="9449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BE7BBC3-CE81-4A46-8EF3-3A5C10DDAA66}"/>
              </a:ext>
            </a:extLst>
          </p:cNvPr>
          <p:cNvGrpSpPr/>
          <p:nvPr userDrawn="1"/>
        </p:nvGrpSpPr>
        <p:grpSpPr>
          <a:xfrm>
            <a:off x="12434273" y="2810725"/>
            <a:ext cx="1037583" cy="3892609"/>
            <a:chOff x="9325704" y="1438234"/>
            <a:chExt cx="778187" cy="2919457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B8E26DA-5C2A-C84D-BA78-BDCAE17DA51E}"/>
                </a:ext>
              </a:extLst>
            </p:cNvPr>
            <p:cNvSpPr/>
            <p:nvPr userDrawn="1"/>
          </p:nvSpPr>
          <p:spPr>
            <a:xfrm>
              <a:off x="9325704" y="2036444"/>
              <a:ext cx="560590" cy="22751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017DC1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EB44B5-55BD-0540-9EE4-0CD10EFB1DCF}"/>
                </a:ext>
              </a:extLst>
            </p:cNvPr>
            <p:cNvSpPr/>
            <p:nvPr userDrawn="1"/>
          </p:nvSpPr>
          <p:spPr>
            <a:xfrm>
              <a:off x="9325704" y="1438234"/>
              <a:ext cx="560591" cy="227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002E54</a:t>
              </a:r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F971E43E-CE84-0145-B5A9-97BFF69541D4}"/>
                </a:ext>
              </a:extLst>
            </p:cNvPr>
            <p:cNvSpPr/>
            <p:nvPr userDrawn="1"/>
          </p:nvSpPr>
          <p:spPr>
            <a:xfrm>
              <a:off x="9325704" y="1737339"/>
              <a:ext cx="560590" cy="227512"/>
            </a:xfrm>
            <a:prstGeom prst="rect">
              <a:avLst/>
            </a:prstGeom>
            <a:solidFill>
              <a:srgbClr val="00489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004890</a:t>
              </a: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1FB218D3-68A8-6C4E-8C98-6C41FE73B69F}"/>
                </a:ext>
              </a:extLst>
            </p:cNvPr>
            <p:cNvSpPr/>
            <p:nvPr userDrawn="1"/>
          </p:nvSpPr>
          <p:spPr>
            <a:xfrm>
              <a:off x="9325704" y="2634654"/>
              <a:ext cx="560590" cy="227512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00BBE6</a:t>
              </a:r>
            </a:p>
          </p:txBody>
        </p: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5EADF82C-A809-6B45-8277-F190ABC9EF3C}"/>
                </a:ext>
              </a:extLst>
            </p:cNvPr>
            <p:cNvSpPr/>
            <p:nvPr userDrawn="1"/>
          </p:nvSpPr>
          <p:spPr>
            <a:xfrm>
              <a:off x="9325704" y="3831074"/>
              <a:ext cx="560590" cy="227512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49BECD</a:t>
              </a:r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984CFD56-D2F6-FC49-BB0B-5CA8ED222BEF}"/>
                </a:ext>
              </a:extLst>
            </p:cNvPr>
            <p:cNvSpPr/>
            <p:nvPr userDrawn="1"/>
          </p:nvSpPr>
          <p:spPr>
            <a:xfrm>
              <a:off x="9325704" y="3531969"/>
              <a:ext cx="560591" cy="22751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00799B</a:t>
              </a: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4517DFD2-3E98-DC4C-AC73-5DCED7E1A12A}"/>
                </a:ext>
              </a:extLst>
            </p:cNvPr>
            <p:cNvSpPr/>
            <p:nvPr userDrawn="1"/>
          </p:nvSpPr>
          <p:spPr>
            <a:xfrm>
              <a:off x="9325704" y="4130179"/>
              <a:ext cx="551979" cy="227512"/>
            </a:xfrm>
            <a:prstGeom prst="rect">
              <a:avLst/>
            </a:prstGeom>
            <a:solidFill>
              <a:srgbClr val="A0E3EA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A0E3EA</a:t>
              </a:r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04E3930-8F2F-D845-920A-CEF448DE492F}"/>
                </a:ext>
              </a:extLst>
            </p:cNvPr>
            <p:cNvSpPr/>
            <p:nvPr userDrawn="1"/>
          </p:nvSpPr>
          <p:spPr>
            <a:xfrm>
              <a:off x="9325704" y="3232864"/>
              <a:ext cx="560590" cy="227512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92E6FD</a:t>
              </a:r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EA0CA6E4-A424-964D-9758-7D309F3B349D}"/>
                </a:ext>
              </a:extLst>
            </p:cNvPr>
            <p:cNvSpPr/>
            <p:nvPr userDrawn="1"/>
          </p:nvSpPr>
          <p:spPr>
            <a:xfrm>
              <a:off x="9325704" y="2335549"/>
              <a:ext cx="560590" cy="227512"/>
            </a:xfrm>
            <a:prstGeom prst="rect">
              <a:avLst/>
            </a:prstGeom>
            <a:solidFill>
              <a:srgbClr val="0096D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0096D8</a:t>
              </a: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1A0E645C-945A-AC46-AEBA-C081B856B269}"/>
                </a:ext>
              </a:extLst>
            </p:cNvPr>
            <p:cNvSpPr/>
            <p:nvPr userDrawn="1"/>
          </p:nvSpPr>
          <p:spPr>
            <a:xfrm>
              <a:off x="9325704" y="2933759"/>
              <a:ext cx="560590" cy="227512"/>
            </a:xfrm>
            <a:prstGeom prst="rect">
              <a:avLst/>
            </a:prstGeom>
            <a:solidFill>
              <a:srgbClr val="66D5F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66D5F4</a:t>
              </a:r>
            </a:p>
          </p:txBody>
        </p:sp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E848202C-938A-6E4C-A8AD-600FBA5BD7A8}"/>
                </a:ext>
              </a:extLst>
            </p:cNvPr>
            <p:cNvSpPr/>
            <p:nvPr userDrawn="1"/>
          </p:nvSpPr>
          <p:spPr>
            <a:xfrm>
              <a:off x="9964866" y="1482477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9BA9514D-D147-A441-A1F1-221A994A8D9F}"/>
                </a:ext>
              </a:extLst>
            </p:cNvPr>
            <p:cNvSpPr/>
            <p:nvPr userDrawn="1"/>
          </p:nvSpPr>
          <p:spPr>
            <a:xfrm>
              <a:off x="9964866" y="208068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9FF1715F-549C-4746-8359-A78E8CC0D028}"/>
                </a:ext>
              </a:extLst>
            </p:cNvPr>
            <p:cNvSpPr/>
            <p:nvPr userDrawn="1"/>
          </p:nvSpPr>
          <p:spPr>
            <a:xfrm>
              <a:off x="9964866" y="267889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FCA99F34-F3ED-2D4A-9E4E-01AFF3CBCCBA}"/>
                </a:ext>
              </a:extLst>
            </p:cNvPr>
            <p:cNvSpPr/>
            <p:nvPr userDrawn="1"/>
          </p:nvSpPr>
          <p:spPr>
            <a:xfrm>
              <a:off x="9964866" y="327710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0B5CFEF6-EAAB-FB43-B952-36B43715D6A0}"/>
                </a:ext>
              </a:extLst>
            </p:cNvPr>
            <p:cNvSpPr/>
            <p:nvPr userDrawn="1"/>
          </p:nvSpPr>
          <p:spPr>
            <a:xfrm>
              <a:off x="9964866" y="3576213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77" name="Ovale 76">
              <a:extLst>
                <a:ext uri="{FF2B5EF4-FFF2-40B4-BE49-F238E27FC236}">
                  <a16:creationId xmlns:a16="http://schemas.microsoft.com/office/drawing/2014/main" id="{E2AF52C1-3464-504A-8A4F-E74D563F43EC}"/>
                </a:ext>
              </a:extLst>
            </p:cNvPr>
            <p:cNvSpPr/>
            <p:nvPr userDrawn="1"/>
          </p:nvSpPr>
          <p:spPr>
            <a:xfrm>
              <a:off x="9964866" y="387531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78" name="Ovale 77">
            <a:extLst>
              <a:ext uri="{FF2B5EF4-FFF2-40B4-BE49-F238E27FC236}">
                <a16:creationId xmlns:a16="http://schemas.microsoft.com/office/drawing/2014/main" id="{C892CD54-CBED-114B-952F-2527AB8BAD11}"/>
              </a:ext>
            </a:extLst>
          </p:cNvPr>
          <p:cNvSpPr/>
          <p:nvPr userDrawn="1"/>
        </p:nvSpPr>
        <p:spPr>
          <a:xfrm>
            <a:off x="13286489" y="1482374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245A8F9A-991A-8E4C-9AC3-50424384A3C1}"/>
              </a:ext>
            </a:extLst>
          </p:cNvPr>
          <p:cNvSpPr/>
          <p:nvPr userDrawn="1"/>
        </p:nvSpPr>
        <p:spPr>
          <a:xfrm>
            <a:off x="13286489" y="2375449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FE6E0B70-99B4-4F4B-A35E-D706E70293EF}"/>
              </a:ext>
            </a:extLst>
          </p:cNvPr>
          <p:cNvSpPr/>
          <p:nvPr userDrawn="1"/>
        </p:nvSpPr>
        <p:spPr>
          <a:xfrm>
            <a:off x="13286489" y="1976641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3</a:t>
            </a:r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A6DBBE19-BA06-7449-846A-C3560F79CF1D}"/>
              </a:ext>
            </a:extLst>
          </p:cNvPr>
          <p:cNvSpPr/>
          <p:nvPr userDrawn="1"/>
        </p:nvSpPr>
        <p:spPr>
          <a:xfrm>
            <a:off x="13286489" y="1083567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</a:t>
            </a: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C962A0FC-9D8D-754A-B56D-2623509109EE}"/>
              </a:ext>
            </a:extLst>
          </p:cNvPr>
          <p:cNvSpPr/>
          <p:nvPr userDrawn="1"/>
        </p:nvSpPr>
        <p:spPr>
          <a:xfrm>
            <a:off x="12434273" y="2316456"/>
            <a:ext cx="735972" cy="30334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FF655C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E8BF5BB4-DDAE-9043-BE28-BA261BB6718E}"/>
              </a:ext>
            </a:extLst>
          </p:cNvPr>
          <p:cNvSpPr/>
          <p:nvPr userDrawn="1"/>
        </p:nvSpPr>
        <p:spPr>
          <a:xfrm>
            <a:off x="12434273" y="1917648"/>
            <a:ext cx="735972" cy="30334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16AAFF</a:t>
            </a:r>
          </a:p>
        </p:txBody>
      </p:sp>
    </p:spTree>
    <p:extLst>
      <p:ext uri="{BB962C8B-B14F-4D97-AF65-F5344CB8AC3E}">
        <p14:creationId xmlns:p14="http://schemas.microsoft.com/office/powerpoint/2010/main" val="204444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55717CDD-EB08-E741-AA57-ADC186FFDF73}"/>
              </a:ext>
            </a:extLst>
          </p:cNvPr>
          <p:cNvCxnSpPr>
            <a:cxnSpLocks/>
          </p:cNvCxnSpPr>
          <p:nvPr userDrawn="1"/>
        </p:nvCxnSpPr>
        <p:spPr>
          <a:xfrm>
            <a:off x="0" y="761816"/>
            <a:ext cx="12192000" cy="0"/>
          </a:xfrm>
          <a:prstGeom prst="line">
            <a:avLst/>
          </a:prstGeom>
          <a:ln w="12700" cmpd="sng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:a16="http://schemas.microsoft.com/office/drawing/2014/main" id="{4095B011-B65D-6747-8BED-A88CDCA76CD5}"/>
              </a:ext>
            </a:extLst>
          </p:cNvPr>
          <p:cNvSpPr/>
          <p:nvPr userDrawn="1"/>
        </p:nvSpPr>
        <p:spPr>
          <a:xfrm>
            <a:off x="12434273" y="1024575"/>
            <a:ext cx="751031" cy="30334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FFFFFF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76B129B-DF7A-6A4B-AEEB-E6B591B8ECAB}"/>
              </a:ext>
            </a:extLst>
          </p:cNvPr>
          <p:cNvSpPr/>
          <p:nvPr userDrawn="1"/>
        </p:nvSpPr>
        <p:spPr>
          <a:xfrm>
            <a:off x="12434272" y="1423382"/>
            <a:ext cx="747453" cy="30334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000000</a:t>
            </a:r>
          </a:p>
        </p:txBody>
      </p: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14666717-9BE2-8D42-A38F-CC58C823871B}"/>
              </a:ext>
            </a:extLst>
          </p:cNvPr>
          <p:cNvCxnSpPr/>
          <p:nvPr userDrawn="1"/>
        </p:nvCxnSpPr>
        <p:spPr>
          <a:xfrm>
            <a:off x="12434273" y="1822189"/>
            <a:ext cx="9449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58E89F8F-7F0E-E44C-A4CE-FFAA4A0745B4}"/>
              </a:ext>
            </a:extLst>
          </p:cNvPr>
          <p:cNvCxnSpPr/>
          <p:nvPr userDrawn="1"/>
        </p:nvCxnSpPr>
        <p:spPr>
          <a:xfrm>
            <a:off x="12434273" y="2715264"/>
            <a:ext cx="9449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BE7BBC3-CE81-4A46-8EF3-3A5C10DDAA66}"/>
              </a:ext>
            </a:extLst>
          </p:cNvPr>
          <p:cNvGrpSpPr/>
          <p:nvPr userDrawn="1"/>
        </p:nvGrpSpPr>
        <p:grpSpPr>
          <a:xfrm>
            <a:off x="12434273" y="2810725"/>
            <a:ext cx="1037583" cy="3892609"/>
            <a:chOff x="9325704" y="1438234"/>
            <a:chExt cx="778187" cy="2919457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B8E26DA-5C2A-C84D-BA78-BDCAE17DA51E}"/>
                </a:ext>
              </a:extLst>
            </p:cNvPr>
            <p:cNvSpPr/>
            <p:nvPr userDrawn="1"/>
          </p:nvSpPr>
          <p:spPr>
            <a:xfrm>
              <a:off x="9325704" y="2036444"/>
              <a:ext cx="560590" cy="22751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017DC1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EB44B5-55BD-0540-9EE4-0CD10EFB1DCF}"/>
                </a:ext>
              </a:extLst>
            </p:cNvPr>
            <p:cNvSpPr/>
            <p:nvPr userDrawn="1"/>
          </p:nvSpPr>
          <p:spPr>
            <a:xfrm>
              <a:off x="9325704" y="1438234"/>
              <a:ext cx="560591" cy="227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002E54</a:t>
              </a:r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F971E43E-CE84-0145-B5A9-97BFF69541D4}"/>
                </a:ext>
              </a:extLst>
            </p:cNvPr>
            <p:cNvSpPr/>
            <p:nvPr userDrawn="1"/>
          </p:nvSpPr>
          <p:spPr>
            <a:xfrm>
              <a:off x="9325704" y="1737339"/>
              <a:ext cx="560590" cy="227512"/>
            </a:xfrm>
            <a:prstGeom prst="rect">
              <a:avLst/>
            </a:prstGeom>
            <a:solidFill>
              <a:srgbClr val="00489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004890</a:t>
              </a: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1FB218D3-68A8-6C4E-8C98-6C41FE73B69F}"/>
                </a:ext>
              </a:extLst>
            </p:cNvPr>
            <p:cNvSpPr/>
            <p:nvPr userDrawn="1"/>
          </p:nvSpPr>
          <p:spPr>
            <a:xfrm>
              <a:off x="9325704" y="2634654"/>
              <a:ext cx="560590" cy="227512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00BBE6</a:t>
              </a:r>
            </a:p>
          </p:txBody>
        </p: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5EADF82C-A809-6B45-8277-F190ABC9EF3C}"/>
                </a:ext>
              </a:extLst>
            </p:cNvPr>
            <p:cNvSpPr/>
            <p:nvPr userDrawn="1"/>
          </p:nvSpPr>
          <p:spPr>
            <a:xfrm>
              <a:off x="9325704" y="3831074"/>
              <a:ext cx="560590" cy="227512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49BECD</a:t>
              </a:r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984CFD56-D2F6-FC49-BB0B-5CA8ED222BEF}"/>
                </a:ext>
              </a:extLst>
            </p:cNvPr>
            <p:cNvSpPr/>
            <p:nvPr userDrawn="1"/>
          </p:nvSpPr>
          <p:spPr>
            <a:xfrm>
              <a:off x="9325704" y="3531969"/>
              <a:ext cx="560591" cy="22751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00799B</a:t>
              </a: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4517DFD2-3E98-DC4C-AC73-5DCED7E1A12A}"/>
                </a:ext>
              </a:extLst>
            </p:cNvPr>
            <p:cNvSpPr/>
            <p:nvPr userDrawn="1"/>
          </p:nvSpPr>
          <p:spPr>
            <a:xfrm>
              <a:off x="9325704" y="4130179"/>
              <a:ext cx="551979" cy="227512"/>
            </a:xfrm>
            <a:prstGeom prst="rect">
              <a:avLst/>
            </a:prstGeom>
            <a:solidFill>
              <a:srgbClr val="A0E3EA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A0E3EA</a:t>
              </a:r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04E3930-8F2F-D845-920A-CEF448DE492F}"/>
                </a:ext>
              </a:extLst>
            </p:cNvPr>
            <p:cNvSpPr/>
            <p:nvPr userDrawn="1"/>
          </p:nvSpPr>
          <p:spPr>
            <a:xfrm>
              <a:off x="9325704" y="3232864"/>
              <a:ext cx="560590" cy="227512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92E6FD</a:t>
              </a:r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EA0CA6E4-A424-964D-9758-7D309F3B349D}"/>
                </a:ext>
              </a:extLst>
            </p:cNvPr>
            <p:cNvSpPr/>
            <p:nvPr userDrawn="1"/>
          </p:nvSpPr>
          <p:spPr>
            <a:xfrm>
              <a:off x="9325704" y="2335549"/>
              <a:ext cx="560590" cy="227512"/>
            </a:xfrm>
            <a:prstGeom prst="rect">
              <a:avLst/>
            </a:prstGeom>
            <a:solidFill>
              <a:srgbClr val="0096D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0096D8</a:t>
              </a: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1A0E645C-945A-AC46-AEBA-C081B856B269}"/>
                </a:ext>
              </a:extLst>
            </p:cNvPr>
            <p:cNvSpPr/>
            <p:nvPr userDrawn="1"/>
          </p:nvSpPr>
          <p:spPr>
            <a:xfrm>
              <a:off x="9325704" y="2933759"/>
              <a:ext cx="560590" cy="227512"/>
            </a:xfrm>
            <a:prstGeom prst="rect">
              <a:avLst/>
            </a:prstGeom>
            <a:solidFill>
              <a:srgbClr val="66D5F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66D5F4</a:t>
              </a:r>
            </a:p>
          </p:txBody>
        </p:sp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E848202C-938A-6E4C-A8AD-600FBA5BD7A8}"/>
                </a:ext>
              </a:extLst>
            </p:cNvPr>
            <p:cNvSpPr/>
            <p:nvPr userDrawn="1"/>
          </p:nvSpPr>
          <p:spPr>
            <a:xfrm>
              <a:off x="9964866" y="1482477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9BA9514D-D147-A441-A1F1-221A994A8D9F}"/>
                </a:ext>
              </a:extLst>
            </p:cNvPr>
            <p:cNvSpPr/>
            <p:nvPr userDrawn="1"/>
          </p:nvSpPr>
          <p:spPr>
            <a:xfrm>
              <a:off x="9964866" y="208068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9FF1715F-549C-4746-8359-A78E8CC0D028}"/>
                </a:ext>
              </a:extLst>
            </p:cNvPr>
            <p:cNvSpPr/>
            <p:nvPr userDrawn="1"/>
          </p:nvSpPr>
          <p:spPr>
            <a:xfrm>
              <a:off x="9964866" y="267889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FCA99F34-F3ED-2D4A-9E4E-01AFF3CBCCBA}"/>
                </a:ext>
              </a:extLst>
            </p:cNvPr>
            <p:cNvSpPr/>
            <p:nvPr userDrawn="1"/>
          </p:nvSpPr>
          <p:spPr>
            <a:xfrm>
              <a:off x="9964866" y="327710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0B5CFEF6-EAAB-FB43-B952-36B43715D6A0}"/>
                </a:ext>
              </a:extLst>
            </p:cNvPr>
            <p:cNvSpPr/>
            <p:nvPr userDrawn="1"/>
          </p:nvSpPr>
          <p:spPr>
            <a:xfrm>
              <a:off x="9964866" y="3576213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77" name="Ovale 76">
              <a:extLst>
                <a:ext uri="{FF2B5EF4-FFF2-40B4-BE49-F238E27FC236}">
                  <a16:creationId xmlns:a16="http://schemas.microsoft.com/office/drawing/2014/main" id="{E2AF52C1-3464-504A-8A4F-E74D563F43EC}"/>
                </a:ext>
              </a:extLst>
            </p:cNvPr>
            <p:cNvSpPr/>
            <p:nvPr userDrawn="1"/>
          </p:nvSpPr>
          <p:spPr>
            <a:xfrm>
              <a:off x="9964866" y="387531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78" name="Ovale 77">
            <a:extLst>
              <a:ext uri="{FF2B5EF4-FFF2-40B4-BE49-F238E27FC236}">
                <a16:creationId xmlns:a16="http://schemas.microsoft.com/office/drawing/2014/main" id="{C892CD54-CBED-114B-952F-2527AB8BAD11}"/>
              </a:ext>
            </a:extLst>
          </p:cNvPr>
          <p:cNvSpPr/>
          <p:nvPr userDrawn="1"/>
        </p:nvSpPr>
        <p:spPr>
          <a:xfrm>
            <a:off x="13286489" y="1482374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245A8F9A-991A-8E4C-9AC3-50424384A3C1}"/>
              </a:ext>
            </a:extLst>
          </p:cNvPr>
          <p:cNvSpPr/>
          <p:nvPr userDrawn="1"/>
        </p:nvSpPr>
        <p:spPr>
          <a:xfrm>
            <a:off x="13286489" y="2375449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FE6E0B70-99B4-4F4B-A35E-D706E70293EF}"/>
              </a:ext>
            </a:extLst>
          </p:cNvPr>
          <p:cNvSpPr/>
          <p:nvPr userDrawn="1"/>
        </p:nvSpPr>
        <p:spPr>
          <a:xfrm>
            <a:off x="13286489" y="1976641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3</a:t>
            </a:r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A6DBBE19-BA06-7449-846A-C3560F79CF1D}"/>
              </a:ext>
            </a:extLst>
          </p:cNvPr>
          <p:cNvSpPr/>
          <p:nvPr userDrawn="1"/>
        </p:nvSpPr>
        <p:spPr>
          <a:xfrm>
            <a:off x="13286489" y="1083567"/>
            <a:ext cx="185367" cy="185367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</a:t>
            </a: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C962A0FC-9D8D-754A-B56D-2623509109EE}"/>
              </a:ext>
            </a:extLst>
          </p:cNvPr>
          <p:cNvSpPr/>
          <p:nvPr userDrawn="1"/>
        </p:nvSpPr>
        <p:spPr>
          <a:xfrm>
            <a:off x="12434273" y="2316456"/>
            <a:ext cx="735972" cy="30334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FF655C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E8BF5BB4-DDAE-9043-BE28-BA261BB6718E}"/>
              </a:ext>
            </a:extLst>
          </p:cNvPr>
          <p:cNvSpPr/>
          <p:nvPr userDrawn="1"/>
        </p:nvSpPr>
        <p:spPr>
          <a:xfrm>
            <a:off x="12434273" y="1917648"/>
            <a:ext cx="735972" cy="30334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16AAFF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B5CA826-0F03-EF93-4357-33AF0A92C10F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D08D02AB-C8C3-DD5D-FCE8-FD280CAEAD4D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 dirty="0">
                <a:latin typeface="Montserrat" pitchFamily="2" charset="77"/>
              </a:endParaRPr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E6E99F2B-09CB-803B-323E-8D0BF169C1F5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 dirty="0">
                <a:latin typeface="Montserrat" pitchFamily="2" charset="77"/>
              </a:endParaRPr>
            </a:p>
          </p:txBody>
        </p:sp>
        <p:sp>
          <p:nvSpPr>
            <p:cNvPr id="13" name="Figura a mano libera 12">
              <a:extLst>
                <a:ext uri="{FF2B5EF4-FFF2-40B4-BE49-F238E27FC236}">
                  <a16:creationId xmlns:a16="http://schemas.microsoft.com/office/drawing/2014/main" id="{68A05360-F50C-D59D-2663-74FD6CBEB162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 b="0" i="0" dirty="0"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7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hart" Target="../charts/chart12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flaticon.com/free-icon/mobile-app_3137783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hart" Target="../charts/chart13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s://www.flaticon.com/free-icon/mobile-app_313778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hart" Target="../charts/chart15.xml"/><Relationship Id="rId7" Type="http://schemas.openxmlformats.org/officeDocument/2006/relationships/hyperlink" Target="https://www.flaticon.com/free-icon/cash-register_1392103?term=cash%20regist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13" Type="http://schemas.openxmlformats.org/officeDocument/2006/relationships/image" Target="../media/image44.png"/><Relationship Id="rId18" Type="http://schemas.openxmlformats.org/officeDocument/2006/relationships/hyperlink" Target="https://www.flaticon.com/premium-icon/qr-code_1199951" TargetMode="External"/><Relationship Id="rId3" Type="http://schemas.openxmlformats.org/officeDocument/2006/relationships/chart" Target="../charts/chart16.xml"/><Relationship Id="rId7" Type="http://schemas.openxmlformats.org/officeDocument/2006/relationships/image" Target="../media/image38.tiff"/><Relationship Id="rId12" Type="http://schemas.openxmlformats.org/officeDocument/2006/relationships/image" Target="../media/image43.tiff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2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hart" Target="../charts/chart10.xml"/><Relationship Id="rId7" Type="http://schemas.openxmlformats.org/officeDocument/2006/relationships/hyperlink" Target="https://www.flaticon.com/free-icon/mobile-app_313778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free-icon/mobile-app_3137783" TargetMode="External"/><Relationship Id="rId3" Type="http://schemas.openxmlformats.org/officeDocument/2006/relationships/chart" Target="../charts/chart11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7188C646-57A6-B649-97FB-28BCCE7B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012" y="2397005"/>
            <a:ext cx="5886083" cy="1369971"/>
          </a:xfrm>
        </p:spPr>
        <p:txBody>
          <a:bodyPr/>
          <a:lstStyle/>
          <a:p>
            <a:pPr lvl="0"/>
            <a:r>
              <a:rPr lang="it-IT"/>
              <a:t>I pagamenti digitali in Italia:</a:t>
            </a:r>
            <a:br>
              <a:rPr lang="it-IT"/>
            </a:br>
            <a:r>
              <a:rPr lang="it-IT"/>
              <a:t>trend ed evoluzioni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SzPct val="230000"/>
            </a:pPr>
            <a:r>
              <a:rPr lang="it-IT"/>
              <a:t>Osservatorio Innovative Payments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30.10.2025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8633DAA-70D1-DAB0-8FD0-F58B07960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8011" y="3766976"/>
            <a:ext cx="6625131" cy="1051915"/>
          </a:xfrm>
        </p:spPr>
        <p:txBody>
          <a:bodyPr/>
          <a:lstStyle/>
          <a:p>
            <a:r>
              <a:rPr lang="it-IT" dirty="0"/>
              <a:t>Workshop Pax Italia – Retail </a:t>
            </a:r>
            <a:r>
              <a:rPr lang="it-IT" dirty="0" err="1"/>
              <a:t>Reloaded</a:t>
            </a:r>
            <a:r>
              <a:rPr lang="it-IT" dirty="0"/>
              <a:t>: pagamenti, fiscalità e tecnologie per un nuovo ecosistema</a:t>
            </a:r>
          </a:p>
          <a:p>
            <a:endParaRPr lang="it-IT" dirty="0"/>
          </a:p>
          <a:p>
            <a:r>
              <a:rPr lang="it-IT" dirty="0"/>
              <a:t>Salone dei Pagamenti</a:t>
            </a:r>
          </a:p>
        </p:txBody>
      </p:sp>
    </p:spTree>
    <p:extLst>
      <p:ext uri="{BB962C8B-B14F-4D97-AF65-F5344CB8AC3E}">
        <p14:creationId xmlns:p14="http://schemas.microsoft.com/office/powerpoint/2010/main" val="101231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586952580"/>
              </p:ext>
            </p:extLst>
          </p:nvPr>
        </p:nvGraphicFramePr>
        <p:xfrm>
          <a:off x="1051689" y="1443425"/>
          <a:ext cx="10013891" cy="457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it-IT"/>
              <a:t>Contactless: il </a:t>
            </a:r>
            <a:r>
              <a:rPr lang="it-IT">
                <a:solidFill>
                  <a:schemeClr val="accent3"/>
                </a:solidFill>
              </a:rPr>
              <a:t>transato</a:t>
            </a:r>
            <a:r>
              <a:rPr lang="it-IT"/>
              <a:t> nel 2024</a:t>
            </a:r>
            <a:endParaRPr lang="it-IT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2FCAA9F-FAD0-6F4A-8A8F-A958D5412A58}"/>
              </a:ext>
            </a:extLst>
          </p:cNvPr>
          <p:cNvSpPr txBox="1"/>
          <p:nvPr/>
        </p:nvSpPr>
        <p:spPr>
          <a:xfrm>
            <a:off x="850139" y="1427763"/>
            <a:ext cx="2369936" cy="246221"/>
          </a:xfrm>
          <a:prstGeom prst="rect">
            <a:avLst/>
          </a:prstGeom>
          <a:noFill/>
        </p:spPr>
        <p:txBody>
          <a:bodyPr wrap="square" lIns="95971" tIns="0" rIns="0" bIns="0" rtlCol="0" anchor="ctr" anchorCtr="0">
            <a:spAutoFit/>
          </a:bodyPr>
          <a:lstStyle/>
          <a:p>
            <a:pPr defTabSz="609387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Carte Contactless</a:t>
            </a:r>
            <a:endParaRPr lang="it-IT" sz="1400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A4036E25-4AD6-4A42-BB96-C873A52F7668}"/>
              </a:ext>
            </a:extLst>
          </p:cNvPr>
          <p:cNvSpPr/>
          <p:nvPr/>
        </p:nvSpPr>
        <p:spPr>
          <a:xfrm>
            <a:off x="518709" y="1473653"/>
            <a:ext cx="160372" cy="160372"/>
          </a:xfrm>
          <a:prstGeom prst="ellipse">
            <a:avLst/>
          </a:prstGeom>
          <a:solidFill>
            <a:srgbClr val="00799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387"/>
            <a:endParaRPr lang="it-IT" sz="2399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00AEC5E-CEA6-A248-83F9-6CBA05A8883C}"/>
              </a:ext>
            </a:extLst>
          </p:cNvPr>
          <p:cNvSpPr txBox="1"/>
          <p:nvPr/>
        </p:nvSpPr>
        <p:spPr>
          <a:xfrm>
            <a:off x="850139" y="1076646"/>
            <a:ext cx="3620397" cy="246221"/>
          </a:xfrm>
          <a:prstGeom prst="rect">
            <a:avLst/>
          </a:prstGeom>
          <a:noFill/>
        </p:spPr>
        <p:txBody>
          <a:bodyPr wrap="square" lIns="95971" tIns="0" rIns="0" bIns="0" rtlCol="0" anchor="ctr" anchorCtr="0">
            <a:spAutoFit/>
          </a:bodyPr>
          <a:lstStyle/>
          <a:p>
            <a:pPr defTabSz="609387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Mobile e Wearable Payment NFC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300CD605-0567-1546-9D41-C2F6C3D66ADC}"/>
              </a:ext>
            </a:extLst>
          </p:cNvPr>
          <p:cNvSpPr/>
          <p:nvPr/>
        </p:nvSpPr>
        <p:spPr>
          <a:xfrm>
            <a:off x="518709" y="1108721"/>
            <a:ext cx="160372" cy="1603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387"/>
            <a:endParaRPr lang="it-IT" sz="2399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E3136B23-3CCF-5149-9A45-8EFB36810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133" y="3784525"/>
            <a:ext cx="458705" cy="600236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3</a:t>
            </a:r>
          </a:p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333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  <a:r>
              <a:rPr lang="it-IT" sz="1200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 </a:t>
            </a:r>
            <a:r>
              <a:rPr lang="it-IT" sz="1333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€</a:t>
            </a:r>
            <a:endParaRPr lang="it-IT" sz="1067" b="1">
              <a:solidFill>
                <a:srgbClr val="16AAFF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8043620A-4B38-4F70-AA6A-E34B39C3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201" y="3144507"/>
            <a:ext cx="538639" cy="58386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6</a:t>
            </a:r>
          </a:p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333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  <a:endParaRPr lang="it-IT" sz="1200" b="1">
              <a:solidFill>
                <a:srgbClr val="16AAFF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AutoShape 14">
            <a:extLst>
              <a:ext uri="{FF2B5EF4-FFF2-40B4-BE49-F238E27FC236}">
                <a16:creationId xmlns:a16="http://schemas.microsoft.com/office/drawing/2014/main" id="{CF3022A8-07AF-9906-7ED0-6EE147F00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719" y="2342702"/>
            <a:ext cx="538639" cy="58386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15</a:t>
            </a:r>
          </a:p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333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  <a:endParaRPr lang="it-IT" sz="1200" b="1">
              <a:solidFill>
                <a:srgbClr val="16AAFF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76DD8E27-F64A-6125-B4AB-67A288906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6002" y="1670070"/>
            <a:ext cx="458705" cy="600236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29</a:t>
            </a:r>
          </a:p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333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  <a:r>
              <a:rPr lang="it-IT" sz="1200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 </a:t>
            </a:r>
            <a:r>
              <a:rPr lang="it-IT" sz="1333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€</a:t>
            </a:r>
            <a:endParaRPr lang="it-IT" sz="1067" b="1">
              <a:solidFill>
                <a:srgbClr val="16AAFF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D0D4D1-A5D3-7C15-C3FD-7C0F3A812395}"/>
              </a:ext>
            </a:extLst>
          </p:cNvPr>
          <p:cNvSpPr txBox="1"/>
          <p:nvPr/>
        </p:nvSpPr>
        <p:spPr>
          <a:xfrm>
            <a:off x="3403395" y="6102507"/>
            <a:ext cx="8642836" cy="184666"/>
          </a:xfrm>
          <a:prstGeom prst="rect">
            <a:avLst/>
          </a:prstGeom>
          <a:noFill/>
        </p:spPr>
        <p:txBody>
          <a:bodyPr wrap="square" lIns="120000" tIns="0" rIns="120000" bIns="0" rtlCol="0" anchor="ctr" anchorCtr="0">
            <a:spAutoFit/>
          </a:bodyPr>
          <a:lstStyle/>
          <a:p>
            <a:pPr algn="r" defTabSz="609585"/>
            <a:r>
              <a:rPr lang="it-IT" sz="12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</a:t>
            </a:r>
            <a:r>
              <a:rPr lang="it-IT" sz="1200" kern="0" err="1">
                <a:solidFill>
                  <a:srgbClr val="002E54"/>
                </a:solidFill>
                <a:latin typeface="Montserrat" pitchFamily="2" charset="77"/>
                <a:cs typeface="Arial"/>
              </a:rPr>
              <a:t>Payments</a:t>
            </a:r>
            <a:endParaRPr lang="it-IT" sz="1200" b="1">
              <a:solidFill>
                <a:srgbClr val="002E54"/>
              </a:solidFill>
              <a:latin typeface="Montserrat" pitchFamily="2" charset="77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A8EF847-39D0-89C3-BE7F-2007D4BE97FA}"/>
              </a:ext>
            </a:extLst>
          </p:cNvPr>
          <p:cNvSpPr/>
          <p:nvPr/>
        </p:nvSpPr>
        <p:spPr>
          <a:xfrm>
            <a:off x="511272" y="2041828"/>
            <a:ext cx="1128989" cy="11289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3F8437E-E9AF-CB14-C7EE-EB25201291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41" y="2041830"/>
            <a:ext cx="1077185" cy="1033289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748FF352-C6C6-AC08-4DD3-AD4DA67F107A}"/>
              </a:ext>
            </a:extLst>
          </p:cNvPr>
          <p:cNvGrpSpPr/>
          <p:nvPr/>
        </p:nvGrpSpPr>
        <p:grpSpPr>
          <a:xfrm>
            <a:off x="1767325" y="951019"/>
            <a:ext cx="7725619" cy="2899971"/>
            <a:chOff x="1634572" y="1028645"/>
            <a:chExt cx="5796002" cy="2175650"/>
          </a:xfrm>
        </p:grpSpPr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C3977F68-8640-8611-56FD-7B8FCC9541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4572" y="1028645"/>
              <a:ext cx="5796002" cy="217565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AutoShape 586">
              <a:extLst>
                <a:ext uri="{FF2B5EF4-FFF2-40B4-BE49-F238E27FC236}">
                  <a16:creationId xmlns:a16="http://schemas.microsoft.com/office/drawing/2014/main" id="{3025DDF0-62CB-3F5D-1F85-ACC357534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243" y="2830614"/>
              <a:ext cx="585536" cy="3238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tabLst>
                  <a:tab pos="180911" algn="l"/>
                </a:tabLst>
              </a:pPr>
              <a:r>
                <a:rPr lang="it-IT" sz="1467" b="1">
                  <a:solidFill>
                    <a:srgbClr val="002E54"/>
                  </a:solidFill>
                  <a:latin typeface="Montserrat" pitchFamily="2" charset="77"/>
                </a:rPr>
                <a:t>+32%</a:t>
              </a:r>
            </a:p>
          </p:txBody>
        </p:sp>
        <p:sp>
          <p:nvSpPr>
            <p:cNvPr id="19" name="AutoShape 586">
              <a:extLst>
                <a:ext uri="{FF2B5EF4-FFF2-40B4-BE49-F238E27FC236}">
                  <a16:creationId xmlns:a16="http://schemas.microsoft.com/office/drawing/2014/main" id="{C7A023FE-00B7-20BA-5953-C3C65379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358" y="2432574"/>
              <a:ext cx="585536" cy="3238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tabLst>
                  <a:tab pos="180911" algn="l"/>
                </a:tabLst>
              </a:pPr>
              <a:r>
                <a:rPr lang="it-IT" sz="1467" b="1">
                  <a:solidFill>
                    <a:srgbClr val="002E54"/>
                  </a:solidFill>
                  <a:latin typeface="Montserrat" pitchFamily="2" charset="77"/>
                </a:rPr>
                <a:t>+57%</a:t>
              </a:r>
            </a:p>
          </p:txBody>
        </p:sp>
        <p:sp>
          <p:nvSpPr>
            <p:cNvPr id="23" name="AutoShape 586">
              <a:extLst>
                <a:ext uri="{FF2B5EF4-FFF2-40B4-BE49-F238E27FC236}">
                  <a16:creationId xmlns:a16="http://schemas.microsoft.com/office/drawing/2014/main" id="{B5353790-8C70-1C63-476D-5A9A87D4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290" y="1988822"/>
              <a:ext cx="585536" cy="3238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tabLst>
                  <a:tab pos="180911" algn="l"/>
                </a:tabLst>
              </a:pPr>
              <a:r>
                <a:rPr lang="it-IT" sz="1467" b="1">
                  <a:solidFill>
                    <a:srgbClr val="002E54"/>
                  </a:solidFill>
                  <a:latin typeface="Montserrat" pitchFamily="2" charset="77"/>
                </a:rPr>
                <a:t>+44%</a:t>
              </a:r>
            </a:p>
          </p:txBody>
        </p:sp>
        <p:sp>
          <p:nvSpPr>
            <p:cNvPr id="26" name="AutoShape 586">
              <a:extLst>
                <a:ext uri="{FF2B5EF4-FFF2-40B4-BE49-F238E27FC236}">
                  <a16:creationId xmlns:a16="http://schemas.microsoft.com/office/drawing/2014/main" id="{17A02148-4B57-966E-7B7C-C0AFDC48A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852" y="1478871"/>
              <a:ext cx="585536" cy="3238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tabLst>
                  <a:tab pos="180911" algn="l"/>
                </a:tabLst>
              </a:pPr>
              <a:r>
                <a:rPr lang="it-IT" sz="1467" b="1">
                  <a:solidFill>
                    <a:srgbClr val="002E54"/>
                  </a:solidFill>
                  <a:latin typeface="Montserrat" pitchFamily="2" charset="77"/>
                </a:rPr>
                <a:t>+27%</a:t>
              </a:r>
            </a:p>
          </p:txBody>
        </p:sp>
        <p:sp>
          <p:nvSpPr>
            <p:cNvPr id="27" name="AutoShape 586">
              <a:extLst>
                <a:ext uri="{FF2B5EF4-FFF2-40B4-BE49-F238E27FC236}">
                  <a16:creationId xmlns:a16="http://schemas.microsoft.com/office/drawing/2014/main" id="{0285503B-2220-B8BD-7C1E-EE14EE696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099" y="1058260"/>
              <a:ext cx="585536" cy="32381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812516" fontAlgn="base">
                <a:spcBef>
                  <a:spcPct val="0"/>
                </a:spcBef>
                <a:spcAft>
                  <a:spcPct val="0"/>
                </a:spcAft>
                <a:tabLst>
                  <a:tab pos="241210" algn="l"/>
                </a:tabLst>
              </a:pPr>
              <a:r>
                <a:rPr lang="it-IT" sz="1467" b="1">
                  <a:solidFill>
                    <a:srgbClr val="FFFFFF"/>
                  </a:solidFill>
                  <a:latin typeface="Montserrat" pitchFamily="2" charset="77"/>
                </a:rPr>
                <a:t>+19%</a:t>
              </a:r>
            </a:p>
          </p:txBody>
        </p:sp>
      </p:grpSp>
      <p:sp>
        <p:nvSpPr>
          <p:cNvPr id="28" name="AutoShape 586">
            <a:extLst>
              <a:ext uri="{FF2B5EF4-FFF2-40B4-BE49-F238E27FC236}">
                <a16:creationId xmlns:a16="http://schemas.microsoft.com/office/drawing/2014/main" id="{7BF61E40-CFC0-61A8-5B81-ADCA9C41F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965" y="3652144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799B"/>
                </a:solidFill>
                <a:latin typeface="Montserrat" pitchFamily="2" charset="77"/>
              </a:rPr>
              <a:t>+40%</a:t>
            </a:r>
          </a:p>
        </p:txBody>
      </p:sp>
      <p:sp>
        <p:nvSpPr>
          <p:cNvPr id="29" name="AutoShape 586">
            <a:extLst>
              <a:ext uri="{FF2B5EF4-FFF2-40B4-BE49-F238E27FC236}">
                <a16:creationId xmlns:a16="http://schemas.microsoft.com/office/drawing/2014/main" id="{12FC73A4-E3C5-6DA9-6903-5A1136E55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043" y="4622952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799B"/>
                </a:solidFill>
                <a:latin typeface="Montserrat" pitchFamily="2" charset="77"/>
              </a:rPr>
              <a:t>+30%</a:t>
            </a:r>
          </a:p>
        </p:txBody>
      </p:sp>
      <p:sp>
        <p:nvSpPr>
          <p:cNvPr id="30" name="AutoShape 586">
            <a:extLst>
              <a:ext uri="{FF2B5EF4-FFF2-40B4-BE49-F238E27FC236}">
                <a16:creationId xmlns:a16="http://schemas.microsoft.com/office/drawing/2014/main" id="{7662C15A-219B-D6C1-DA91-BC9E780F0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695" y="4188007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799B"/>
                </a:solidFill>
                <a:latin typeface="Montserrat" pitchFamily="2" charset="77"/>
              </a:rPr>
              <a:t>+55%</a:t>
            </a:r>
          </a:p>
        </p:txBody>
      </p:sp>
      <p:sp>
        <p:nvSpPr>
          <p:cNvPr id="31" name="AutoShape 586">
            <a:extLst>
              <a:ext uri="{FF2B5EF4-FFF2-40B4-BE49-F238E27FC236}">
                <a16:creationId xmlns:a16="http://schemas.microsoft.com/office/drawing/2014/main" id="{A2F9DA9F-F054-C0BA-3A10-6CDC8DD9C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767" y="2979743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799B"/>
                </a:solidFill>
                <a:latin typeface="Montserrat" pitchFamily="2" charset="77"/>
              </a:rPr>
              <a:t>+21%</a:t>
            </a:r>
          </a:p>
        </p:txBody>
      </p:sp>
      <p:sp>
        <p:nvSpPr>
          <p:cNvPr id="33" name="AutoShape 586">
            <a:extLst>
              <a:ext uri="{FF2B5EF4-FFF2-40B4-BE49-F238E27FC236}">
                <a16:creationId xmlns:a16="http://schemas.microsoft.com/office/drawing/2014/main" id="{3DF1E139-B068-AA92-37A5-F6D72B0A4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235" y="2949081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16AAFF"/>
                </a:solidFill>
                <a:latin typeface="Montserrat" pitchFamily="2" charset="77"/>
              </a:rPr>
              <a:t>+133%</a:t>
            </a:r>
          </a:p>
        </p:txBody>
      </p:sp>
      <p:sp>
        <p:nvSpPr>
          <p:cNvPr id="34" name="AutoShape 586">
            <a:extLst>
              <a:ext uri="{FF2B5EF4-FFF2-40B4-BE49-F238E27FC236}">
                <a16:creationId xmlns:a16="http://schemas.microsoft.com/office/drawing/2014/main" id="{5EF50112-2E61-BE87-E7AC-7288D31DF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805" y="4151969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16AAFF"/>
                </a:solidFill>
                <a:latin typeface="Montserrat" pitchFamily="2" charset="77"/>
              </a:rPr>
              <a:t>+90%</a:t>
            </a:r>
          </a:p>
        </p:txBody>
      </p:sp>
      <p:sp>
        <p:nvSpPr>
          <p:cNvPr id="35" name="AutoShape 586">
            <a:extLst>
              <a:ext uri="{FF2B5EF4-FFF2-40B4-BE49-F238E27FC236}">
                <a16:creationId xmlns:a16="http://schemas.microsoft.com/office/drawing/2014/main" id="{9896D8E8-DC5E-C9BF-9CFF-47953D305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36" y="3652144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16AAFF"/>
                </a:solidFill>
                <a:latin typeface="Montserrat" pitchFamily="2" charset="77"/>
              </a:rPr>
              <a:t>+113%</a:t>
            </a:r>
          </a:p>
        </p:txBody>
      </p:sp>
      <p:sp>
        <p:nvSpPr>
          <p:cNvPr id="36" name="AutoShape 586">
            <a:extLst>
              <a:ext uri="{FF2B5EF4-FFF2-40B4-BE49-F238E27FC236}">
                <a16:creationId xmlns:a16="http://schemas.microsoft.com/office/drawing/2014/main" id="{EFE44B48-974B-9AE5-61A4-A8B99F9D7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557" y="2201967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16AAFF"/>
                </a:solidFill>
                <a:latin typeface="Montserrat" pitchFamily="2" charset="77"/>
              </a:rPr>
              <a:t>+96%</a:t>
            </a:r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C72B54CC-9B8B-4CCD-FD83-E416E3721E1E}"/>
              </a:ext>
            </a:extLst>
          </p:cNvPr>
          <p:cNvCxnSpPr>
            <a:cxnSpLocks/>
          </p:cNvCxnSpPr>
          <p:nvPr/>
        </p:nvCxnSpPr>
        <p:spPr>
          <a:xfrm>
            <a:off x="8526650" y="2293062"/>
            <a:ext cx="234396" cy="14305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 descr="Mobile app ">
            <a:hlinkClick r:id="rId5" tooltip="Mobile app"/>
            <a:extLst>
              <a:ext uri="{FF2B5EF4-FFF2-40B4-BE49-F238E27FC236}">
                <a16:creationId xmlns:a16="http://schemas.microsoft.com/office/drawing/2014/main" id="{57AFC22E-2105-EF22-A769-10A39D01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79" y="2296389"/>
            <a:ext cx="520660" cy="5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14">
            <a:extLst>
              <a:ext uri="{FF2B5EF4-FFF2-40B4-BE49-F238E27FC236}">
                <a16:creationId xmlns:a16="http://schemas.microsoft.com/office/drawing/2014/main" id="{DE55AAE1-23BB-2CF1-D9E3-85F85CBAF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298" y="4070846"/>
            <a:ext cx="458705" cy="600236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1,5</a:t>
            </a:r>
          </a:p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333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  <a:r>
              <a:rPr lang="it-IT" sz="1200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 </a:t>
            </a:r>
            <a:r>
              <a:rPr lang="it-IT" sz="1333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€</a:t>
            </a:r>
            <a:endParaRPr lang="it-IT" sz="1067" b="1">
              <a:solidFill>
                <a:srgbClr val="16AAFF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4" name="AutoShape 14">
            <a:extLst>
              <a:ext uri="{FF2B5EF4-FFF2-40B4-BE49-F238E27FC236}">
                <a16:creationId xmlns:a16="http://schemas.microsoft.com/office/drawing/2014/main" id="{2923F3A5-4B39-5F48-47CB-66109FAA2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140" y="1006990"/>
            <a:ext cx="458705" cy="600236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45</a:t>
            </a:r>
          </a:p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333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  <a:r>
              <a:rPr lang="it-IT" sz="1200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 </a:t>
            </a:r>
            <a:r>
              <a:rPr lang="it-IT" sz="1333" b="1">
                <a:solidFill>
                  <a:srgbClr val="16AA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€</a:t>
            </a:r>
            <a:endParaRPr lang="it-IT" sz="1067" b="1">
              <a:solidFill>
                <a:srgbClr val="16AAFF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5" name="AutoShape 586">
            <a:extLst>
              <a:ext uri="{FF2B5EF4-FFF2-40B4-BE49-F238E27FC236}">
                <a16:creationId xmlns:a16="http://schemas.microsoft.com/office/drawing/2014/main" id="{2A685928-913D-8B9F-317E-CCED235A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688" y="1473652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16AAFF"/>
                </a:solidFill>
                <a:latin typeface="Montserrat" pitchFamily="2" charset="77"/>
              </a:rPr>
              <a:t>+56%</a:t>
            </a:r>
          </a:p>
        </p:txBody>
      </p:sp>
      <p:sp>
        <p:nvSpPr>
          <p:cNvPr id="47" name="AutoShape 586">
            <a:extLst>
              <a:ext uri="{FF2B5EF4-FFF2-40B4-BE49-F238E27FC236}">
                <a16:creationId xmlns:a16="http://schemas.microsoft.com/office/drawing/2014/main" id="{F4246487-75AD-D772-5A07-1FBE8DCB9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049" y="2504772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799B"/>
                </a:solidFill>
                <a:latin typeface="Montserrat" pitchFamily="2" charset="77"/>
              </a:rPr>
              <a:t>+14%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113A2D0-55EE-A338-24A2-8D8D0CFDED30}"/>
              </a:ext>
            </a:extLst>
          </p:cNvPr>
          <p:cNvGrpSpPr>
            <a:grpSpLocks noChangeAspect="1"/>
          </p:cNvGrpSpPr>
          <p:nvPr/>
        </p:nvGrpSpPr>
        <p:grpSpPr>
          <a:xfrm>
            <a:off x="10518312" y="666503"/>
            <a:ext cx="1707873" cy="1552612"/>
            <a:chOff x="2322706" y="2551837"/>
            <a:chExt cx="1841711" cy="1841711"/>
          </a:xfrm>
        </p:grpSpPr>
        <p:pic>
          <p:nvPicPr>
            <p:cNvPr id="5" name="Immagine 4" descr="Immagine che contiene testo, grafica, illustrazione, clipart&#10;&#10;Descrizione generata automaticamente">
              <a:extLst>
                <a:ext uri="{FF2B5EF4-FFF2-40B4-BE49-F238E27FC236}">
                  <a16:creationId xmlns:a16="http://schemas.microsoft.com/office/drawing/2014/main" id="{82EA7BC1-4B7B-13AC-62C0-06A2BC9EA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2706" y="2551837"/>
              <a:ext cx="1841711" cy="1841711"/>
            </a:xfrm>
            <a:prstGeom prst="rect">
              <a:avLst/>
            </a:prstGeom>
          </p:spPr>
        </p:pic>
        <p:pic>
          <p:nvPicPr>
            <p:cNvPr id="12" name="Immagine 11" descr="Immagine che contiene Elementi grafici, design&#10;&#10;Descrizione generata automaticamente">
              <a:extLst>
                <a:ext uri="{FF2B5EF4-FFF2-40B4-BE49-F238E27FC236}">
                  <a16:creationId xmlns:a16="http://schemas.microsoft.com/office/drawing/2014/main" id="{4BE010E9-078D-A70A-47DC-56DB971D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73" y="3258992"/>
              <a:ext cx="207384" cy="256594"/>
            </a:xfrm>
            <a:prstGeom prst="rect">
              <a:avLst/>
            </a:prstGeom>
          </p:spPr>
        </p:pic>
      </p:grpSp>
      <p:pic>
        <p:nvPicPr>
          <p:cNvPr id="32" name="Immagine 31" descr="Immagine che contiene Elementi grafici, logo, schermata, grafica&#10;&#10;Descrizione generata automaticamente">
            <a:extLst>
              <a:ext uri="{FF2B5EF4-FFF2-40B4-BE49-F238E27FC236}">
                <a16:creationId xmlns:a16="http://schemas.microsoft.com/office/drawing/2014/main" id="{E71BF775-2BCA-B4B7-734E-3C5D23EF580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924" y="486073"/>
            <a:ext cx="1324464" cy="13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51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CAFF5-521F-3691-F793-BC6F71482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43518A9E-5106-3E83-3180-16D9FB077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32290"/>
              </p:ext>
            </p:extLst>
          </p:nvPr>
        </p:nvGraphicFramePr>
        <p:xfrm>
          <a:off x="812424" y="1565499"/>
          <a:ext cx="10016981" cy="457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itolo 1">
            <a:extLst>
              <a:ext uri="{FF2B5EF4-FFF2-40B4-BE49-F238E27FC236}">
                <a16:creationId xmlns:a16="http://schemas.microsoft.com/office/drawing/2014/main" id="{5EE64DDC-B4EE-56A7-76E9-8B911CC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it-IT"/>
              <a:t>Contactless: le </a:t>
            </a:r>
            <a:r>
              <a:rPr lang="it-IT">
                <a:solidFill>
                  <a:schemeClr val="accent2"/>
                </a:solidFill>
              </a:rPr>
              <a:t>transazioni</a:t>
            </a:r>
            <a:r>
              <a:rPr lang="it-IT"/>
              <a:t> nel 2024</a:t>
            </a:r>
            <a:endParaRPr lang="it-IT">
              <a:solidFill>
                <a:srgbClr val="95B3D7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347045FA-03A6-7B03-4A77-C499667681EA}"/>
              </a:ext>
            </a:extLst>
          </p:cNvPr>
          <p:cNvSpPr/>
          <p:nvPr/>
        </p:nvSpPr>
        <p:spPr>
          <a:xfrm>
            <a:off x="511272" y="2041828"/>
            <a:ext cx="1128989" cy="11289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7723B1F0-F035-D48D-9955-EEC429A11C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41" y="2041830"/>
            <a:ext cx="1077185" cy="103328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8926BAA2-1EFE-AAE4-094F-6B4FD66BA834}"/>
              </a:ext>
            </a:extLst>
          </p:cNvPr>
          <p:cNvGrpSpPr>
            <a:grpSpLocks noChangeAspect="1"/>
          </p:cNvGrpSpPr>
          <p:nvPr/>
        </p:nvGrpSpPr>
        <p:grpSpPr>
          <a:xfrm>
            <a:off x="10756726" y="3690536"/>
            <a:ext cx="672001" cy="672001"/>
            <a:chOff x="5107177" y="-253148"/>
            <a:chExt cx="482810" cy="48281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C5E08DD-F991-2D3F-AFE4-BC38E2FD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177" y="-253148"/>
              <a:ext cx="482810" cy="482810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54D6208-A7DF-0FBF-19BE-45AFAF93441A}"/>
                </a:ext>
              </a:extLst>
            </p:cNvPr>
            <p:cNvSpPr/>
            <p:nvPr/>
          </p:nvSpPr>
          <p:spPr>
            <a:xfrm>
              <a:off x="5148073" y="-127671"/>
              <a:ext cx="402336" cy="246543"/>
            </a:xfrm>
            <a:prstGeom prst="rect">
              <a:avLst/>
            </a:prstGeom>
            <a:solidFill>
              <a:srgbClr val="F0E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09373"/>
              <a:r>
                <a:rPr lang="it-IT" sz="1600" b="1">
                  <a:solidFill>
                    <a:srgbClr val="002E5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40,5€</a:t>
              </a:r>
            </a:p>
            <a:p>
              <a:pPr algn="ctr" defTabSz="609373"/>
              <a:r>
                <a:rPr lang="it-IT" sz="1600" b="1">
                  <a:solidFill>
                    <a:srgbClr val="002E5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ca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F178E9-C73E-3489-CDD2-A754710A59C4}"/>
              </a:ext>
            </a:extLst>
          </p:cNvPr>
          <p:cNvSpPr txBox="1"/>
          <p:nvPr/>
        </p:nvSpPr>
        <p:spPr>
          <a:xfrm>
            <a:off x="3461070" y="6239916"/>
            <a:ext cx="8642836" cy="184666"/>
          </a:xfrm>
          <a:prstGeom prst="rect">
            <a:avLst/>
          </a:prstGeom>
          <a:noFill/>
        </p:spPr>
        <p:txBody>
          <a:bodyPr wrap="square" lIns="120000" tIns="0" rIns="120000" bIns="0" rtlCol="0" anchor="ctr" anchorCtr="0">
            <a:spAutoFit/>
          </a:bodyPr>
          <a:lstStyle/>
          <a:p>
            <a:pPr algn="r" defTabSz="609585"/>
            <a:r>
              <a:rPr lang="it-IT" sz="12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</a:t>
            </a:r>
            <a:r>
              <a:rPr lang="it-IT" sz="1200" kern="0" err="1">
                <a:solidFill>
                  <a:srgbClr val="002E54"/>
                </a:solidFill>
                <a:latin typeface="Montserrat" pitchFamily="2" charset="77"/>
                <a:cs typeface="Arial"/>
              </a:rPr>
              <a:t>Payments</a:t>
            </a:r>
            <a:endParaRPr lang="it-IT" sz="1200" b="1">
              <a:solidFill>
                <a:srgbClr val="002E54"/>
              </a:solidFill>
              <a:latin typeface="Montserrat" pitchFamily="2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B22A3E4-EE23-7EEF-1A13-D241159E41CB}"/>
              </a:ext>
            </a:extLst>
          </p:cNvPr>
          <p:cNvSpPr txBox="1"/>
          <p:nvPr/>
        </p:nvSpPr>
        <p:spPr>
          <a:xfrm>
            <a:off x="850139" y="1427763"/>
            <a:ext cx="2369936" cy="246221"/>
          </a:xfrm>
          <a:prstGeom prst="rect">
            <a:avLst/>
          </a:prstGeom>
          <a:noFill/>
        </p:spPr>
        <p:txBody>
          <a:bodyPr wrap="square" lIns="95971" tIns="0" rIns="0" bIns="0" rtlCol="0" anchor="ctr" anchorCtr="0">
            <a:spAutoFit/>
          </a:bodyPr>
          <a:lstStyle/>
          <a:p>
            <a:pPr defTabSz="609387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Carte Contactless</a:t>
            </a:r>
            <a:endParaRPr lang="it-IT" sz="1400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8B72654-A351-5526-081F-B86B08A1E872}"/>
              </a:ext>
            </a:extLst>
          </p:cNvPr>
          <p:cNvSpPr/>
          <p:nvPr/>
        </p:nvSpPr>
        <p:spPr>
          <a:xfrm>
            <a:off x="518709" y="1473653"/>
            <a:ext cx="160372" cy="160372"/>
          </a:xfrm>
          <a:prstGeom prst="ellipse">
            <a:avLst/>
          </a:prstGeom>
          <a:solidFill>
            <a:srgbClr val="00799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387"/>
            <a:endParaRPr lang="it-IT" sz="2399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4314EC-268F-3640-5C8C-204BE75C2926}"/>
              </a:ext>
            </a:extLst>
          </p:cNvPr>
          <p:cNvSpPr txBox="1"/>
          <p:nvPr/>
        </p:nvSpPr>
        <p:spPr>
          <a:xfrm>
            <a:off x="850138" y="1076646"/>
            <a:ext cx="3519417" cy="246221"/>
          </a:xfrm>
          <a:prstGeom prst="rect">
            <a:avLst/>
          </a:prstGeom>
          <a:noFill/>
        </p:spPr>
        <p:txBody>
          <a:bodyPr wrap="square" lIns="95971" tIns="0" rIns="0" bIns="0" rtlCol="0" anchor="ctr" anchorCtr="0">
            <a:spAutoFit/>
          </a:bodyPr>
          <a:lstStyle/>
          <a:p>
            <a:pPr defTabSz="609387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Mobile e Wearable Payment NFC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A687AD9-35FA-0C64-D417-023B8CDA427F}"/>
              </a:ext>
            </a:extLst>
          </p:cNvPr>
          <p:cNvSpPr/>
          <p:nvPr/>
        </p:nvSpPr>
        <p:spPr>
          <a:xfrm>
            <a:off x="518709" y="1108721"/>
            <a:ext cx="160372" cy="1603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387"/>
            <a:endParaRPr lang="it-IT" sz="2399">
              <a:solidFill>
                <a:srgbClr val="FFFFFF"/>
              </a:solidFill>
              <a:latin typeface="Montserrat" pitchFamily="2" charset="77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50FF9A04-8A10-8DDD-4D5C-FC2F7ABFEF3E}"/>
              </a:ext>
            </a:extLst>
          </p:cNvPr>
          <p:cNvGrpSpPr>
            <a:grpSpLocks noChangeAspect="1"/>
          </p:cNvGrpSpPr>
          <p:nvPr/>
        </p:nvGrpSpPr>
        <p:grpSpPr>
          <a:xfrm>
            <a:off x="10518312" y="666503"/>
            <a:ext cx="1707873" cy="1552612"/>
            <a:chOff x="2322706" y="2551837"/>
            <a:chExt cx="1841711" cy="1841711"/>
          </a:xfrm>
        </p:grpSpPr>
        <p:pic>
          <p:nvPicPr>
            <p:cNvPr id="31" name="Immagine 30" descr="Immagine che contiene testo, grafica, illustrazione, clipart&#10;&#10;Descrizione generata automaticamente">
              <a:extLst>
                <a:ext uri="{FF2B5EF4-FFF2-40B4-BE49-F238E27FC236}">
                  <a16:creationId xmlns:a16="http://schemas.microsoft.com/office/drawing/2014/main" id="{BC2D6DD9-067C-6ECA-3325-D0356856A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2706" y="2551837"/>
              <a:ext cx="1841711" cy="1841711"/>
            </a:xfrm>
            <a:prstGeom prst="rect">
              <a:avLst/>
            </a:prstGeom>
          </p:spPr>
        </p:pic>
        <p:pic>
          <p:nvPicPr>
            <p:cNvPr id="32" name="Immagine 31" descr="Immagine che contiene Elementi grafici, design&#10;&#10;Descrizione generata automaticamente">
              <a:extLst>
                <a:ext uri="{FF2B5EF4-FFF2-40B4-BE49-F238E27FC236}">
                  <a16:creationId xmlns:a16="http://schemas.microsoft.com/office/drawing/2014/main" id="{CA16E9B8-4095-69B0-8020-B4240B2D1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73" y="3258992"/>
              <a:ext cx="207384" cy="256594"/>
            </a:xfrm>
            <a:prstGeom prst="rect">
              <a:avLst/>
            </a:prstGeom>
          </p:spPr>
        </p:pic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FFF0DE6D-B619-1979-DB5C-B15553E127C7}"/>
              </a:ext>
            </a:extLst>
          </p:cNvPr>
          <p:cNvGrpSpPr/>
          <p:nvPr/>
        </p:nvGrpSpPr>
        <p:grpSpPr>
          <a:xfrm>
            <a:off x="1463041" y="1013220"/>
            <a:ext cx="8157404" cy="3005936"/>
            <a:chOff x="1414929" y="1028645"/>
            <a:chExt cx="5945785" cy="2255148"/>
          </a:xfrm>
        </p:grpSpPr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83732A84-BE7F-B545-D512-23C69A22CC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4929" y="1028645"/>
              <a:ext cx="5945785" cy="225514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utoShape 586">
              <a:extLst>
                <a:ext uri="{FF2B5EF4-FFF2-40B4-BE49-F238E27FC236}">
                  <a16:creationId xmlns:a16="http://schemas.microsoft.com/office/drawing/2014/main" id="{F126FE27-7A89-581B-1BCA-BF88A2983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795" y="2889085"/>
              <a:ext cx="585536" cy="3238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tabLst>
                  <a:tab pos="180911" algn="l"/>
                </a:tabLst>
              </a:pPr>
              <a:r>
                <a:rPr lang="it-IT" sz="1467" b="1">
                  <a:solidFill>
                    <a:srgbClr val="002E54"/>
                  </a:solidFill>
                  <a:latin typeface="Montserrat" pitchFamily="2" charset="77"/>
                </a:rPr>
                <a:t>+28%</a:t>
              </a:r>
            </a:p>
          </p:txBody>
        </p:sp>
        <p:sp>
          <p:nvSpPr>
            <p:cNvPr id="37" name="AutoShape 586">
              <a:extLst>
                <a:ext uri="{FF2B5EF4-FFF2-40B4-BE49-F238E27FC236}">
                  <a16:creationId xmlns:a16="http://schemas.microsoft.com/office/drawing/2014/main" id="{7E1DF550-68CE-24CC-138F-EEE83C734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590" y="2433437"/>
              <a:ext cx="585536" cy="3238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tabLst>
                  <a:tab pos="180911" algn="l"/>
                </a:tabLst>
              </a:pPr>
              <a:r>
                <a:rPr lang="it-IT" sz="1467" b="1">
                  <a:solidFill>
                    <a:srgbClr val="002E54"/>
                  </a:solidFill>
                  <a:latin typeface="Montserrat" pitchFamily="2" charset="77"/>
                </a:rPr>
                <a:t>+63%</a:t>
              </a:r>
            </a:p>
          </p:txBody>
        </p:sp>
        <p:sp>
          <p:nvSpPr>
            <p:cNvPr id="38" name="AutoShape 586">
              <a:extLst>
                <a:ext uri="{FF2B5EF4-FFF2-40B4-BE49-F238E27FC236}">
                  <a16:creationId xmlns:a16="http://schemas.microsoft.com/office/drawing/2014/main" id="{F746CE42-1857-2746-F0FA-5A27E3DA6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666" y="1994748"/>
              <a:ext cx="585536" cy="3238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tabLst>
                  <a:tab pos="180911" algn="l"/>
                </a:tabLst>
              </a:pPr>
              <a:r>
                <a:rPr lang="it-IT" sz="1467" b="1">
                  <a:solidFill>
                    <a:srgbClr val="002E54"/>
                  </a:solidFill>
                  <a:latin typeface="Montserrat" pitchFamily="2" charset="77"/>
                </a:rPr>
                <a:t>+42%</a:t>
              </a:r>
            </a:p>
          </p:txBody>
        </p:sp>
        <p:sp>
          <p:nvSpPr>
            <p:cNvPr id="39" name="AutoShape 586">
              <a:extLst>
                <a:ext uri="{FF2B5EF4-FFF2-40B4-BE49-F238E27FC236}">
                  <a16:creationId xmlns:a16="http://schemas.microsoft.com/office/drawing/2014/main" id="{EB416138-5094-1330-FFA2-A15B93755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3324" y="1552169"/>
              <a:ext cx="585536" cy="3238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tabLst>
                  <a:tab pos="180911" algn="l"/>
                </a:tabLst>
              </a:pPr>
              <a:r>
                <a:rPr lang="it-IT" sz="1467" b="1">
                  <a:solidFill>
                    <a:srgbClr val="002E54"/>
                  </a:solidFill>
                  <a:latin typeface="Montserrat" pitchFamily="2" charset="77"/>
                </a:rPr>
                <a:t>+30%</a:t>
              </a:r>
            </a:p>
          </p:txBody>
        </p:sp>
        <p:sp>
          <p:nvSpPr>
            <p:cNvPr id="40" name="AutoShape 586">
              <a:extLst>
                <a:ext uri="{FF2B5EF4-FFF2-40B4-BE49-F238E27FC236}">
                  <a16:creationId xmlns:a16="http://schemas.microsoft.com/office/drawing/2014/main" id="{F3FF6ABF-7EBB-03BD-A446-FDF1664C4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206" y="1119166"/>
              <a:ext cx="585536" cy="32381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812516" fontAlgn="base">
                <a:spcBef>
                  <a:spcPct val="0"/>
                </a:spcBef>
                <a:spcAft>
                  <a:spcPct val="0"/>
                </a:spcAft>
                <a:tabLst>
                  <a:tab pos="241210" algn="l"/>
                </a:tabLst>
              </a:pPr>
              <a:r>
                <a:rPr lang="it-IT" sz="1467" b="1">
                  <a:solidFill>
                    <a:srgbClr val="FFFFFF"/>
                  </a:solidFill>
                  <a:latin typeface="Montserrat" pitchFamily="2" charset="77"/>
                </a:rPr>
                <a:t>+26%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239C2545-1EC6-C8D9-2527-A1250D281D68}"/>
              </a:ext>
            </a:extLst>
          </p:cNvPr>
          <p:cNvGrpSpPr>
            <a:grpSpLocks noChangeAspect="1"/>
          </p:cNvGrpSpPr>
          <p:nvPr/>
        </p:nvGrpSpPr>
        <p:grpSpPr>
          <a:xfrm>
            <a:off x="10773532" y="1884717"/>
            <a:ext cx="672001" cy="672001"/>
            <a:chOff x="5107177" y="-253148"/>
            <a:chExt cx="482810" cy="482810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08748E71-C2AB-4428-AD5B-D7B2C1A15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7177" y="-253148"/>
              <a:ext cx="482810" cy="482810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86BC0EBC-DF5F-CDA0-9A77-7077682ABA8E}"/>
                </a:ext>
              </a:extLst>
            </p:cNvPr>
            <p:cNvSpPr/>
            <p:nvPr/>
          </p:nvSpPr>
          <p:spPr>
            <a:xfrm>
              <a:off x="5148072" y="-127671"/>
              <a:ext cx="402336" cy="246543"/>
            </a:xfrm>
            <a:prstGeom prst="rect">
              <a:avLst/>
            </a:prstGeom>
            <a:solidFill>
              <a:srgbClr val="F0E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09373"/>
              <a:r>
                <a:rPr lang="it-IT" sz="1600" b="1">
                  <a:solidFill>
                    <a:srgbClr val="002E5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28,9€</a:t>
              </a:r>
            </a:p>
            <a:p>
              <a:pPr algn="ctr" defTabSz="609373"/>
              <a:r>
                <a:rPr lang="it-IT" sz="1600" b="1">
                  <a:solidFill>
                    <a:srgbClr val="002E5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ca</a:t>
              </a:r>
            </a:p>
          </p:txBody>
        </p:sp>
      </p:grp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13823912-23F5-3E20-D64E-C61969BDF077}"/>
              </a:ext>
            </a:extLst>
          </p:cNvPr>
          <p:cNvSpPr/>
          <p:nvPr/>
        </p:nvSpPr>
        <p:spPr>
          <a:xfrm>
            <a:off x="10407614" y="1810539"/>
            <a:ext cx="227359" cy="746179"/>
          </a:xfrm>
          <a:prstGeom prst="rightBrace">
            <a:avLst>
              <a:gd name="adj1" fmla="val 0"/>
              <a:gd name="adj2" fmla="val 50000"/>
            </a:avLst>
          </a:prstGeom>
          <a:ln w="254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arentesi graffa chiusa 27">
            <a:extLst>
              <a:ext uri="{FF2B5EF4-FFF2-40B4-BE49-F238E27FC236}">
                <a16:creationId xmlns:a16="http://schemas.microsoft.com/office/drawing/2014/main" id="{87CF9CC6-4151-68EC-0854-D4C5DDEDAED9}"/>
              </a:ext>
            </a:extLst>
          </p:cNvPr>
          <p:cNvSpPr/>
          <p:nvPr/>
        </p:nvSpPr>
        <p:spPr>
          <a:xfrm>
            <a:off x="10397646" y="2569096"/>
            <a:ext cx="261077" cy="3039992"/>
          </a:xfrm>
          <a:prstGeom prst="rightBrace">
            <a:avLst>
              <a:gd name="adj1" fmla="val 0"/>
              <a:gd name="adj2" fmla="val 50000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" name="AutoShape 586">
            <a:extLst>
              <a:ext uri="{FF2B5EF4-FFF2-40B4-BE49-F238E27FC236}">
                <a16:creationId xmlns:a16="http://schemas.microsoft.com/office/drawing/2014/main" id="{3DFD8EFC-47BA-4414-1E31-60753631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169" y="3864216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799B"/>
                </a:solidFill>
                <a:latin typeface="Montserrat" pitchFamily="2" charset="77"/>
              </a:rPr>
              <a:t>+36%</a:t>
            </a:r>
          </a:p>
        </p:txBody>
      </p:sp>
      <p:sp>
        <p:nvSpPr>
          <p:cNvPr id="17" name="AutoShape 586">
            <a:extLst>
              <a:ext uri="{FF2B5EF4-FFF2-40B4-BE49-F238E27FC236}">
                <a16:creationId xmlns:a16="http://schemas.microsoft.com/office/drawing/2014/main" id="{91275E5C-2AEF-EF42-92C0-4FEF498D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232" y="4831732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799B"/>
                </a:solidFill>
                <a:latin typeface="Montserrat" pitchFamily="2" charset="77"/>
              </a:rPr>
              <a:t>+27%</a:t>
            </a:r>
          </a:p>
        </p:txBody>
      </p:sp>
      <p:sp>
        <p:nvSpPr>
          <p:cNvPr id="19" name="AutoShape 586">
            <a:extLst>
              <a:ext uri="{FF2B5EF4-FFF2-40B4-BE49-F238E27FC236}">
                <a16:creationId xmlns:a16="http://schemas.microsoft.com/office/drawing/2014/main" id="{2420DD54-1EC9-E559-4922-BC0E20B85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319" y="4509541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799B"/>
                </a:solidFill>
                <a:latin typeface="Montserrat" pitchFamily="2" charset="77"/>
              </a:rPr>
              <a:t>+60%</a:t>
            </a:r>
          </a:p>
        </p:txBody>
      </p:sp>
      <p:sp>
        <p:nvSpPr>
          <p:cNvPr id="24" name="AutoShape 586">
            <a:extLst>
              <a:ext uri="{FF2B5EF4-FFF2-40B4-BE49-F238E27FC236}">
                <a16:creationId xmlns:a16="http://schemas.microsoft.com/office/drawing/2014/main" id="{1B74F8B1-B3AC-D574-A071-7B51782B0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56" y="3340576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799B"/>
                </a:solidFill>
                <a:latin typeface="Montserrat" pitchFamily="2" charset="77"/>
              </a:rPr>
              <a:t>+21%</a:t>
            </a:r>
          </a:p>
        </p:txBody>
      </p:sp>
      <p:sp>
        <p:nvSpPr>
          <p:cNvPr id="30" name="AutoShape 586">
            <a:extLst>
              <a:ext uri="{FF2B5EF4-FFF2-40B4-BE49-F238E27FC236}">
                <a16:creationId xmlns:a16="http://schemas.microsoft.com/office/drawing/2014/main" id="{4C2F9765-C4D8-503B-EED5-1190E146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572" y="3254163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16AAFF"/>
                </a:solidFill>
                <a:latin typeface="Montserrat" pitchFamily="2" charset="77"/>
              </a:rPr>
              <a:t>+159%</a:t>
            </a:r>
          </a:p>
        </p:txBody>
      </p:sp>
      <p:sp>
        <p:nvSpPr>
          <p:cNvPr id="35" name="AutoShape 586">
            <a:extLst>
              <a:ext uri="{FF2B5EF4-FFF2-40B4-BE49-F238E27FC236}">
                <a16:creationId xmlns:a16="http://schemas.microsoft.com/office/drawing/2014/main" id="{ED4B2E65-9ED4-FB44-5A04-1C57F365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343" y="4388479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16AAFF"/>
                </a:solidFill>
                <a:latin typeface="Montserrat" pitchFamily="2" charset="77"/>
              </a:rPr>
              <a:t>+71%</a:t>
            </a:r>
          </a:p>
        </p:txBody>
      </p:sp>
      <p:sp>
        <p:nvSpPr>
          <p:cNvPr id="41" name="AutoShape 586">
            <a:extLst>
              <a:ext uri="{FF2B5EF4-FFF2-40B4-BE49-F238E27FC236}">
                <a16:creationId xmlns:a16="http://schemas.microsoft.com/office/drawing/2014/main" id="{9C40FDB1-A757-9C63-3B4B-3CB707E3C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556" y="3937489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16AAFF"/>
                </a:solidFill>
                <a:latin typeface="Montserrat" pitchFamily="2" charset="77"/>
              </a:rPr>
              <a:t>+149%</a:t>
            </a:r>
          </a:p>
        </p:txBody>
      </p:sp>
      <p:sp>
        <p:nvSpPr>
          <p:cNvPr id="42" name="AutoShape 586">
            <a:extLst>
              <a:ext uri="{FF2B5EF4-FFF2-40B4-BE49-F238E27FC236}">
                <a16:creationId xmlns:a16="http://schemas.microsoft.com/office/drawing/2014/main" id="{15B86A15-3CA5-8C72-B792-1178054F9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661" y="2486689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16AAFF"/>
                </a:solidFill>
                <a:latin typeface="Montserrat" pitchFamily="2" charset="77"/>
              </a:rPr>
              <a:t>+109%</a:t>
            </a:r>
          </a:p>
        </p:txBody>
      </p:sp>
      <p:pic>
        <p:nvPicPr>
          <p:cNvPr id="44" name="Immagine 43" descr="Immagine che contiene Elementi grafici, logo, schermata, grafica&#10;&#10;Descrizione generata automaticamente">
            <a:extLst>
              <a:ext uri="{FF2B5EF4-FFF2-40B4-BE49-F238E27FC236}">
                <a16:creationId xmlns:a16="http://schemas.microsoft.com/office/drawing/2014/main" id="{585A88DA-26D9-5E37-7D7F-9ABE96360E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924" y="486073"/>
            <a:ext cx="1324464" cy="1324464"/>
          </a:xfrm>
          <a:prstGeom prst="rect">
            <a:avLst/>
          </a:prstGeom>
        </p:spPr>
      </p:pic>
      <p:pic>
        <p:nvPicPr>
          <p:cNvPr id="51" name="Picture 2" descr="Mobile app ">
            <a:hlinkClick r:id="rId9" tooltip="Mobile app"/>
            <a:extLst>
              <a:ext uri="{FF2B5EF4-FFF2-40B4-BE49-F238E27FC236}">
                <a16:creationId xmlns:a16="http://schemas.microsoft.com/office/drawing/2014/main" id="{6F24E2A3-F0C9-E46F-D09A-E4685788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79" y="2296389"/>
            <a:ext cx="520660" cy="5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86">
            <a:extLst>
              <a:ext uri="{FF2B5EF4-FFF2-40B4-BE49-F238E27FC236}">
                <a16:creationId xmlns:a16="http://schemas.microsoft.com/office/drawing/2014/main" id="{23B0A8B9-29BF-B5B7-8571-15C7CC77F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456" y="2809981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799B"/>
                </a:solidFill>
                <a:latin typeface="Montserrat" pitchFamily="2" charset="77"/>
              </a:rPr>
              <a:t>+19%</a:t>
            </a:r>
          </a:p>
        </p:txBody>
      </p:sp>
      <p:sp>
        <p:nvSpPr>
          <p:cNvPr id="52" name="AutoShape 586">
            <a:extLst>
              <a:ext uri="{FF2B5EF4-FFF2-40B4-BE49-F238E27FC236}">
                <a16:creationId xmlns:a16="http://schemas.microsoft.com/office/drawing/2014/main" id="{C940C132-16F7-5E41-1532-404996741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8787" y="1783645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16AAFF"/>
                </a:solidFill>
                <a:latin typeface="Montserrat" pitchFamily="2" charset="77"/>
              </a:rPr>
              <a:t>+65%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302C57-621C-8FB5-FA9D-C32C91380C21}"/>
              </a:ext>
            </a:extLst>
          </p:cNvPr>
          <p:cNvSpPr txBox="1"/>
          <p:nvPr/>
        </p:nvSpPr>
        <p:spPr>
          <a:xfrm>
            <a:off x="9652290" y="1196176"/>
            <a:ext cx="498855" cy="564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it-IT" sz="1867" b="1">
                <a:solidFill>
                  <a:srgbClr val="16AAFF"/>
                </a:solidFill>
                <a:latin typeface="Montserrat" pitchFamily="2" charset="77"/>
              </a:rPr>
              <a:t>1,5</a:t>
            </a:r>
            <a:endParaRPr lang="it-IT" sz="2400" b="1">
              <a:solidFill>
                <a:srgbClr val="16AAFF"/>
              </a:solidFill>
              <a:latin typeface="Montserrat" pitchFamily="2" charset="77"/>
            </a:endParaRPr>
          </a:p>
          <a:p>
            <a:pPr algn="ctr" defTabSz="609585"/>
            <a:r>
              <a:rPr lang="it-IT" sz="1200" b="1">
                <a:solidFill>
                  <a:srgbClr val="16AAFF"/>
                </a:solidFill>
                <a:latin typeface="Montserrat" pitchFamily="2" charset="77"/>
              </a:rPr>
              <a:t>mld</a:t>
            </a:r>
          </a:p>
        </p:txBody>
      </p:sp>
    </p:spTree>
    <p:extLst>
      <p:ext uri="{BB962C8B-B14F-4D97-AF65-F5344CB8AC3E}">
        <p14:creationId xmlns:p14="http://schemas.microsoft.com/office/powerpoint/2010/main" val="4069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E5E22-CF83-BD33-4FD7-4CDD6CC4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C39741AB-CA75-5536-4A6A-46205D4F8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370146"/>
              </p:ext>
            </p:extLst>
          </p:nvPr>
        </p:nvGraphicFramePr>
        <p:xfrm>
          <a:off x="1051688" y="1443425"/>
          <a:ext cx="10013891" cy="457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itolo 1">
            <a:extLst>
              <a:ext uri="{FF2B5EF4-FFF2-40B4-BE49-F238E27FC236}">
                <a16:creationId xmlns:a16="http://schemas.microsoft.com/office/drawing/2014/main" id="{1F63B8DB-FA6B-4311-960B-764608EC246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it-IT"/>
              <a:t>Innovative Payments: il </a:t>
            </a:r>
            <a:r>
              <a:rPr lang="it-IT">
                <a:solidFill>
                  <a:schemeClr val="accent3"/>
                </a:solidFill>
              </a:rPr>
              <a:t>transato</a:t>
            </a:r>
            <a:r>
              <a:rPr lang="it-IT"/>
              <a:t> nel 2024</a:t>
            </a:r>
            <a:endParaRPr lang="it-IT">
              <a:solidFill>
                <a:srgbClr val="95B3D7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C3DCE16F-64A4-9E1E-0D18-EA3E41E11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790" y="4854404"/>
            <a:ext cx="538639" cy="51541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3,1</a:t>
            </a:r>
          </a:p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28" name="AutoShape 586">
            <a:extLst>
              <a:ext uri="{FF2B5EF4-FFF2-40B4-BE49-F238E27FC236}">
                <a16:creationId xmlns:a16="http://schemas.microsoft.com/office/drawing/2014/main" id="{599CF872-D296-0DDF-094D-A02FC1DE5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628" y="4160524"/>
            <a:ext cx="671792" cy="383881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07" tIns="45703" rIns="91407" bIns="45703" anchor="ctr"/>
          <a:lstStyle/>
          <a:p>
            <a:pPr algn="ctr" defTabSz="609387" fontAlgn="base">
              <a:spcBef>
                <a:spcPct val="0"/>
              </a:spcBef>
              <a:spcAft>
                <a:spcPct val="0"/>
              </a:spcAft>
              <a:tabLst>
                <a:tab pos="180911" algn="l"/>
              </a:tabLst>
              <a:defRPr/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+107%</a:t>
            </a:r>
          </a:p>
        </p:txBody>
      </p:sp>
      <p:sp>
        <p:nvSpPr>
          <p:cNvPr id="33" name="AutoShape 586">
            <a:extLst>
              <a:ext uri="{FF2B5EF4-FFF2-40B4-BE49-F238E27FC236}">
                <a16:creationId xmlns:a16="http://schemas.microsoft.com/office/drawing/2014/main" id="{11AE26B0-32A1-48AD-357B-E7FD72FEC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823" y="4586154"/>
            <a:ext cx="671792" cy="383881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07" tIns="45703" rIns="91407" bIns="45703" anchor="ctr"/>
          <a:lstStyle/>
          <a:p>
            <a:pPr algn="ctr" defTabSz="609387" fontAlgn="base">
              <a:spcBef>
                <a:spcPct val="0"/>
              </a:spcBef>
              <a:spcAft>
                <a:spcPct val="0"/>
              </a:spcAft>
              <a:tabLst>
                <a:tab pos="180911" algn="l"/>
              </a:tabLst>
              <a:defRPr/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+94%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5AFBB6A-B8C2-EEC5-C9B8-7561F54637C7}"/>
              </a:ext>
            </a:extLst>
          </p:cNvPr>
          <p:cNvSpPr txBox="1"/>
          <p:nvPr/>
        </p:nvSpPr>
        <p:spPr>
          <a:xfrm>
            <a:off x="3724050" y="6060244"/>
            <a:ext cx="8232908" cy="184666"/>
          </a:xfrm>
          <a:prstGeom prst="rect">
            <a:avLst/>
          </a:prstGeom>
          <a:noFill/>
        </p:spPr>
        <p:txBody>
          <a:bodyPr wrap="square" lIns="119963" tIns="0" rIns="119963" bIns="0" rtlCol="0" anchor="ctr" anchorCtr="0">
            <a:spAutoFit/>
          </a:bodyPr>
          <a:lstStyle/>
          <a:p>
            <a:pPr algn="r" defTabSz="914377">
              <a:defRPr/>
            </a:pPr>
            <a:r>
              <a:rPr lang="it-IT" sz="12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Payments</a:t>
            </a:r>
          </a:p>
        </p:txBody>
      </p:sp>
      <p:sp>
        <p:nvSpPr>
          <p:cNvPr id="34" name="AutoShape 586">
            <a:extLst>
              <a:ext uri="{FF2B5EF4-FFF2-40B4-BE49-F238E27FC236}">
                <a16:creationId xmlns:a16="http://schemas.microsoft.com/office/drawing/2014/main" id="{1E2CE4C7-8C0E-692F-DA18-D3D60BB4C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83" y="4907652"/>
            <a:ext cx="671792" cy="383881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07" tIns="45703" rIns="91407" bIns="45703" anchor="ctr"/>
          <a:lstStyle/>
          <a:p>
            <a:pPr algn="ctr" defTabSz="609387" fontAlgn="base">
              <a:spcBef>
                <a:spcPct val="0"/>
              </a:spcBef>
              <a:spcAft>
                <a:spcPct val="0"/>
              </a:spcAft>
              <a:tabLst>
                <a:tab pos="180911" algn="l"/>
              </a:tabLst>
              <a:defRPr/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+60%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AD8475E-1DA6-4EAE-1339-9A0F782A8041}"/>
              </a:ext>
            </a:extLst>
          </p:cNvPr>
          <p:cNvSpPr txBox="1"/>
          <p:nvPr/>
        </p:nvSpPr>
        <p:spPr>
          <a:xfrm>
            <a:off x="850136" y="968466"/>
            <a:ext cx="3086405" cy="246221"/>
          </a:xfrm>
          <a:prstGeom prst="rect">
            <a:avLst/>
          </a:prstGeom>
          <a:noFill/>
        </p:spPr>
        <p:txBody>
          <a:bodyPr wrap="square" lIns="95971" tIns="0" rIns="0" bIns="0" rtlCol="0" anchor="ctr" anchorCtr="0">
            <a:spAutoFit/>
          </a:bodyPr>
          <a:lstStyle/>
          <a:p>
            <a:pPr defTabSz="914377">
              <a:defRPr/>
            </a:pPr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Innovative Payments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5C037503-19ED-0B45-C78B-83069694ABF0}"/>
              </a:ext>
            </a:extLst>
          </p:cNvPr>
          <p:cNvSpPr/>
          <p:nvPr/>
        </p:nvSpPr>
        <p:spPr>
          <a:xfrm>
            <a:off x="518707" y="1000542"/>
            <a:ext cx="160372" cy="1603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AutoShape 586">
            <a:extLst>
              <a:ext uri="{FF2B5EF4-FFF2-40B4-BE49-F238E27FC236}">
                <a16:creationId xmlns:a16="http://schemas.microsoft.com/office/drawing/2014/main" id="{8BB00397-C24C-9E6C-B106-CF06D0396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711" y="3237060"/>
            <a:ext cx="671792" cy="383881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07" tIns="45703" rIns="91407" bIns="45703" anchor="ctr"/>
          <a:lstStyle/>
          <a:p>
            <a:pPr algn="ctr" defTabSz="609387" fontAlgn="base">
              <a:spcBef>
                <a:spcPct val="0"/>
              </a:spcBef>
              <a:spcAft>
                <a:spcPct val="0"/>
              </a:spcAft>
              <a:tabLst>
                <a:tab pos="180911" algn="l"/>
              </a:tabLst>
              <a:defRPr/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+85%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AF15C72-7888-26C9-648F-50993D24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77" y="588549"/>
            <a:ext cx="1820575" cy="1820575"/>
          </a:xfrm>
          <a:prstGeom prst="rect">
            <a:avLst/>
          </a:prstGeom>
        </p:spPr>
      </p:pic>
      <p:sp>
        <p:nvSpPr>
          <p:cNvPr id="3" name="AutoShape 14">
            <a:extLst>
              <a:ext uri="{FF2B5EF4-FFF2-40B4-BE49-F238E27FC236}">
                <a16:creationId xmlns:a16="http://schemas.microsoft.com/office/drawing/2014/main" id="{D359B490-9C51-50A2-86C2-42F289A4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4289" y="3816941"/>
            <a:ext cx="538639" cy="343583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20,0</a:t>
            </a:r>
          </a:p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5" name="AutoShape 14">
            <a:extLst>
              <a:ext uri="{FF2B5EF4-FFF2-40B4-BE49-F238E27FC236}">
                <a16:creationId xmlns:a16="http://schemas.microsoft.com/office/drawing/2014/main" id="{01E0AD03-F6B3-ADCC-C09E-6042EBDB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822" y="4835191"/>
            <a:ext cx="538639" cy="343583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5,0</a:t>
            </a:r>
          </a:p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B7691008-02ED-6A56-83FC-FCFB95D0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990" y="4378319"/>
            <a:ext cx="538639" cy="535524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9,7</a:t>
            </a:r>
          </a:p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40870E37-FB08-96D6-25F6-D225D6814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882" y="2702609"/>
            <a:ext cx="538639" cy="343583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37,1</a:t>
            </a:r>
          </a:p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AF10F4A-816E-168A-68E8-777CAE97C379}"/>
              </a:ext>
            </a:extLst>
          </p:cNvPr>
          <p:cNvSpPr/>
          <p:nvPr/>
        </p:nvSpPr>
        <p:spPr>
          <a:xfrm>
            <a:off x="512994" y="2042257"/>
            <a:ext cx="1128641" cy="1128641"/>
          </a:xfrm>
          <a:prstGeom prst="ellipse">
            <a:avLst/>
          </a:prstGeom>
          <a:solidFill>
            <a:srgbClr val="02BB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65B7659-9A56-FDB4-A0C0-C51EABDCB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424" y="2069459"/>
            <a:ext cx="460657" cy="767763"/>
          </a:xfrm>
          <a:prstGeom prst="rect">
            <a:avLst/>
          </a:prstGeom>
        </p:spPr>
      </p:pic>
      <p:pic>
        <p:nvPicPr>
          <p:cNvPr id="19" name="Smartphone" descr="Immagine che contiene disegnando, computer&#10;&#10;Descrizione generata automaticamente">
            <a:extLst>
              <a:ext uri="{FF2B5EF4-FFF2-40B4-BE49-F238E27FC236}">
                <a16:creationId xmlns:a16="http://schemas.microsoft.com/office/drawing/2014/main" id="{52A5AB90-7F27-5A1E-A36E-C5714ED65D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75075"/>
          <a:stretch/>
        </p:blipFill>
        <p:spPr>
          <a:xfrm rot="20705700">
            <a:off x="539800" y="2191357"/>
            <a:ext cx="529569" cy="799868"/>
          </a:xfrm>
          <a:prstGeom prst="rect">
            <a:avLst/>
          </a:prstGeom>
        </p:spPr>
      </p:pic>
      <p:sp>
        <p:nvSpPr>
          <p:cNvPr id="2" name="AutoShape 14">
            <a:extLst>
              <a:ext uri="{FF2B5EF4-FFF2-40B4-BE49-F238E27FC236}">
                <a16:creationId xmlns:a16="http://schemas.microsoft.com/office/drawing/2014/main" id="{E09C9734-D967-B868-EB82-C55C1BE95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0742" y="1362222"/>
            <a:ext cx="538639" cy="343583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56,7</a:t>
            </a:r>
          </a:p>
          <a:p>
            <a:pPr algn="ctr" defTabSz="609387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11" name="AutoShape 586">
            <a:extLst>
              <a:ext uri="{FF2B5EF4-FFF2-40B4-BE49-F238E27FC236}">
                <a16:creationId xmlns:a16="http://schemas.microsoft.com/office/drawing/2014/main" id="{6E4B7295-9D57-334C-AC45-9CA752801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520" y="2012418"/>
            <a:ext cx="671792" cy="383881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07" tIns="45703" rIns="91407" bIns="45703" anchor="ctr"/>
          <a:lstStyle/>
          <a:p>
            <a:pPr algn="ctr" defTabSz="609387" fontAlgn="base">
              <a:spcBef>
                <a:spcPct val="0"/>
              </a:spcBef>
              <a:spcAft>
                <a:spcPct val="0"/>
              </a:spcAft>
              <a:tabLst>
                <a:tab pos="180911" algn="l"/>
              </a:tabLst>
              <a:defRPr/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+53%</a:t>
            </a:r>
          </a:p>
        </p:txBody>
      </p:sp>
    </p:spTree>
    <p:extLst>
      <p:ext uri="{BB962C8B-B14F-4D97-AF65-F5344CB8AC3E}">
        <p14:creationId xmlns:p14="http://schemas.microsoft.com/office/powerpoint/2010/main" val="214003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F9A66-F5F2-BF94-994E-782C03538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61A16F33-6B9C-99F5-69D5-829E06775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052179"/>
              </p:ext>
            </p:extLst>
          </p:nvPr>
        </p:nvGraphicFramePr>
        <p:xfrm>
          <a:off x="1051688" y="1443425"/>
          <a:ext cx="10013891" cy="457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itolo 1">
            <a:extLst>
              <a:ext uri="{FF2B5EF4-FFF2-40B4-BE49-F238E27FC236}">
                <a16:creationId xmlns:a16="http://schemas.microsoft.com/office/drawing/2014/main" id="{4D1CE9A8-DC3B-C322-DA03-772F967BD3B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it-IT"/>
              <a:t>Innovative Payments: il </a:t>
            </a:r>
            <a:r>
              <a:rPr lang="it-IT">
                <a:solidFill>
                  <a:srgbClr val="49BECD"/>
                </a:solidFill>
              </a:rPr>
              <a:t>transato</a:t>
            </a:r>
            <a:r>
              <a:rPr lang="it-IT"/>
              <a:t> nel 2024 in negozio</a:t>
            </a:r>
            <a:endParaRPr lang="it-IT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A3DE721-0E9E-1042-CCE8-CAC70BCC7966}"/>
              </a:ext>
            </a:extLst>
          </p:cNvPr>
          <p:cNvSpPr txBox="1"/>
          <p:nvPr/>
        </p:nvSpPr>
        <p:spPr>
          <a:xfrm>
            <a:off x="850137" y="1315814"/>
            <a:ext cx="5161223" cy="246221"/>
          </a:xfrm>
          <a:prstGeom prst="rect">
            <a:avLst/>
          </a:prstGeom>
          <a:noFill/>
        </p:spPr>
        <p:txBody>
          <a:bodyPr wrap="square" lIns="95971" tIns="0" rIns="0" bIns="0" rtlCol="0" anchor="ctr" anchorCtr="0">
            <a:spAutoFit/>
          </a:bodyPr>
          <a:lstStyle/>
          <a:p>
            <a:pPr defTabSz="914377">
              <a:defRPr/>
            </a:pPr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Mobile Payment fuori dal negozio</a:t>
            </a:r>
            <a:endParaRPr lang="it-IT" sz="1400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CAEED4C-46FC-4DC9-9C6F-73FE7E951A7A}"/>
              </a:ext>
            </a:extLst>
          </p:cNvPr>
          <p:cNvSpPr/>
          <p:nvPr/>
        </p:nvSpPr>
        <p:spPr>
          <a:xfrm>
            <a:off x="518707" y="1361705"/>
            <a:ext cx="160372" cy="1603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9D8CD00-3AB1-C73C-9861-71950EC1521F}"/>
              </a:ext>
            </a:extLst>
          </p:cNvPr>
          <p:cNvSpPr txBox="1"/>
          <p:nvPr/>
        </p:nvSpPr>
        <p:spPr>
          <a:xfrm>
            <a:off x="850136" y="964696"/>
            <a:ext cx="5652139" cy="246221"/>
          </a:xfrm>
          <a:prstGeom prst="rect">
            <a:avLst/>
          </a:prstGeom>
          <a:noFill/>
        </p:spPr>
        <p:txBody>
          <a:bodyPr wrap="square" lIns="95971" tIns="0" rIns="0" bIns="0" rtlCol="0" anchor="ctr" anchorCtr="0">
            <a:spAutoFit/>
          </a:bodyPr>
          <a:lstStyle/>
          <a:p>
            <a:pPr defTabSz="914377">
              <a:defRPr/>
            </a:pPr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Mobile e Wearable Payment in negozio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544A9B9-9C6D-186B-7529-449F8DC71060}"/>
              </a:ext>
            </a:extLst>
          </p:cNvPr>
          <p:cNvSpPr/>
          <p:nvPr/>
        </p:nvSpPr>
        <p:spPr>
          <a:xfrm>
            <a:off x="518707" y="996774"/>
            <a:ext cx="160372" cy="1603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59B14D6-EA96-52D7-2B87-076BB4C70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77" y="588549"/>
            <a:ext cx="1820575" cy="1820575"/>
          </a:xfrm>
          <a:prstGeom prst="rect">
            <a:avLst/>
          </a:prstGeom>
        </p:spPr>
      </p:pic>
      <p:sp>
        <p:nvSpPr>
          <p:cNvPr id="6" name="AutoShape 586">
            <a:extLst>
              <a:ext uri="{FF2B5EF4-FFF2-40B4-BE49-F238E27FC236}">
                <a16:creationId xmlns:a16="http://schemas.microsoft.com/office/drawing/2014/main" id="{009F21B0-6AFC-7A3D-F466-E32A03F9E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916" y="3871934"/>
            <a:ext cx="671792" cy="383881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07" tIns="45703" rIns="91407" bIns="45703" anchor="ctr"/>
          <a:lstStyle/>
          <a:p>
            <a:pPr algn="ctr" defTabSz="609387" fontAlgn="base">
              <a:spcBef>
                <a:spcPct val="0"/>
              </a:spcBef>
              <a:spcAft>
                <a:spcPct val="0"/>
              </a:spcAft>
              <a:tabLst>
                <a:tab pos="180911" algn="l"/>
              </a:tabLst>
              <a:defRPr/>
            </a:pPr>
            <a:r>
              <a:rPr lang="it-IT" sz="1400" b="1">
                <a:solidFill>
                  <a:srgbClr val="49BECD">
                    <a:lumMod val="50000"/>
                  </a:srgbClr>
                </a:solidFill>
                <a:latin typeface="Montserrat" pitchFamily="2" charset="77"/>
              </a:rPr>
              <a:t>+90%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FDC17C54-CEB4-FC2F-3FB9-F5B1AD4431F2}"/>
              </a:ext>
            </a:extLst>
          </p:cNvPr>
          <p:cNvSpPr/>
          <p:nvPr/>
        </p:nvSpPr>
        <p:spPr>
          <a:xfrm>
            <a:off x="512994" y="2042257"/>
            <a:ext cx="1128641" cy="1128641"/>
          </a:xfrm>
          <a:prstGeom prst="ellipse">
            <a:avLst/>
          </a:prstGeom>
          <a:solidFill>
            <a:srgbClr val="49BFC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it-IT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37" name="Smartphone" descr="Immagine che contiene disegnando, computer&#10;&#10;Descrizione generata automaticamente">
            <a:extLst>
              <a:ext uri="{FF2B5EF4-FFF2-40B4-BE49-F238E27FC236}">
                <a16:creationId xmlns:a16="http://schemas.microsoft.com/office/drawing/2014/main" id="{87F3CEDB-74BB-C388-6C7F-2ACBD2D93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75075"/>
          <a:stretch/>
        </p:blipFill>
        <p:spPr>
          <a:xfrm rot="20705700">
            <a:off x="539800" y="2191357"/>
            <a:ext cx="529569" cy="799868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E067A5AC-BC67-1A39-7CAF-77473A9D2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424" y="2069459"/>
            <a:ext cx="460657" cy="767763"/>
          </a:xfrm>
          <a:prstGeom prst="rect">
            <a:avLst/>
          </a:prstGeom>
        </p:spPr>
      </p:pic>
      <p:pic>
        <p:nvPicPr>
          <p:cNvPr id="39" name="Picture 2" descr="Cash register">
            <a:hlinkClick r:id="rId7" tooltip="Cash register"/>
            <a:extLst>
              <a:ext uri="{FF2B5EF4-FFF2-40B4-BE49-F238E27FC236}">
                <a16:creationId xmlns:a16="http://schemas.microsoft.com/office/drawing/2014/main" id="{5AD80F57-2614-2099-BB26-D36C39C3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37" y="2503756"/>
            <a:ext cx="682768" cy="6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86">
            <a:extLst>
              <a:ext uri="{FF2B5EF4-FFF2-40B4-BE49-F238E27FC236}">
                <a16:creationId xmlns:a16="http://schemas.microsoft.com/office/drawing/2014/main" id="{0DE64E9E-32AE-5146-BB44-848F8E2E4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483" y="4587374"/>
            <a:ext cx="671792" cy="383881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07" tIns="45703" rIns="91407" bIns="45703" anchor="ctr"/>
          <a:lstStyle/>
          <a:p>
            <a:pPr algn="ctr" defTabSz="609387" fontAlgn="base">
              <a:spcBef>
                <a:spcPct val="0"/>
              </a:spcBef>
              <a:spcAft>
                <a:spcPct val="0"/>
              </a:spcAft>
              <a:tabLst>
                <a:tab pos="180911" algn="l"/>
              </a:tabLst>
              <a:defRPr/>
            </a:pPr>
            <a:r>
              <a:rPr lang="it-IT" sz="1400" b="1">
                <a:solidFill>
                  <a:srgbClr val="49BECD">
                    <a:lumMod val="50000"/>
                  </a:srgbClr>
                </a:solidFill>
                <a:latin typeface="Montserrat" pitchFamily="2" charset="77"/>
              </a:rPr>
              <a:t>+122%</a:t>
            </a:r>
          </a:p>
        </p:txBody>
      </p:sp>
      <p:sp>
        <p:nvSpPr>
          <p:cNvPr id="43" name="AutoShape 586">
            <a:extLst>
              <a:ext uri="{FF2B5EF4-FFF2-40B4-BE49-F238E27FC236}">
                <a16:creationId xmlns:a16="http://schemas.microsoft.com/office/drawing/2014/main" id="{E135D675-E9A8-D4D1-FE6F-BCC0BB9A9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396" y="5030696"/>
            <a:ext cx="671792" cy="383881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07" tIns="45703" rIns="91407" bIns="45703" anchor="ctr"/>
          <a:lstStyle/>
          <a:p>
            <a:pPr algn="ctr" defTabSz="609387" fontAlgn="base">
              <a:spcBef>
                <a:spcPct val="0"/>
              </a:spcBef>
              <a:spcAft>
                <a:spcPct val="0"/>
              </a:spcAft>
              <a:tabLst>
                <a:tab pos="180911" algn="l"/>
              </a:tabLst>
              <a:defRPr/>
            </a:pPr>
            <a:r>
              <a:rPr lang="it-IT" sz="1400" b="1">
                <a:solidFill>
                  <a:srgbClr val="49BECD">
                    <a:lumMod val="50000"/>
                  </a:srgbClr>
                </a:solidFill>
                <a:latin typeface="Montserrat" pitchFamily="2" charset="77"/>
              </a:rPr>
              <a:t>+111%</a:t>
            </a:r>
          </a:p>
        </p:txBody>
      </p:sp>
      <p:sp>
        <p:nvSpPr>
          <p:cNvPr id="44" name="AutoShape 586">
            <a:extLst>
              <a:ext uri="{FF2B5EF4-FFF2-40B4-BE49-F238E27FC236}">
                <a16:creationId xmlns:a16="http://schemas.microsoft.com/office/drawing/2014/main" id="{8DD54E2D-EBEA-C175-BB0B-AF310804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263" y="5158269"/>
            <a:ext cx="671792" cy="383881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07" tIns="45703" rIns="91407" bIns="45703" anchor="ctr"/>
          <a:lstStyle/>
          <a:p>
            <a:pPr algn="ctr" defTabSz="609387" fontAlgn="base">
              <a:spcBef>
                <a:spcPct val="0"/>
              </a:spcBef>
              <a:spcAft>
                <a:spcPct val="0"/>
              </a:spcAft>
              <a:tabLst>
                <a:tab pos="180911" algn="l"/>
              </a:tabLst>
              <a:defRPr/>
            </a:pPr>
            <a:r>
              <a:rPr lang="it-IT" sz="1400" b="1">
                <a:solidFill>
                  <a:srgbClr val="49BECD">
                    <a:lumMod val="50000"/>
                  </a:srgbClr>
                </a:solidFill>
                <a:latin typeface="Montserrat" pitchFamily="2" charset="77"/>
              </a:rPr>
              <a:t>+80%</a:t>
            </a:r>
          </a:p>
        </p:txBody>
      </p:sp>
      <p:sp>
        <p:nvSpPr>
          <p:cNvPr id="2" name="AutoShape 586">
            <a:extLst>
              <a:ext uri="{FF2B5EF4-FFF2-40B4-BE49-F238E27FC236}">
                <a16:creationId xmlns:a16="http://schemas.microsoft.com/office/drawing/2014/main" id="{EF655868-B737-B765-F54E-EA9F956A1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44" y="2645281"/>
            <a:ext cx="671792" cy="383881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07" tIns="45703" rIns="91407" bIns="45703" anchor="ctr"/>
          <a:lstStyle/>
          <a:p>
            <a:pPr algn="ctr" defTabSz="609387" fontAlgn="base">
              <a:spcBef>
                <a:spcPct val="0"/>
              </a:spcBef>
              <a:spcAft>
                <a:spcPct val="0"/>
              </a:spcAft>
              <a:tabLst>
                <a:tab pos="180911" algn="l"/>
              </a:tabLst>
              <a:defRPr/>
            </a:pPr>
            <a:r>
              <a:rPr lang="it-IT" sz="1400" b="1">
                <a:solidFill>
                  <a:srgbClr val="49BECD">
                    <a:lumMod val="50000"/>
                  </a:srgbClr>
                </a:solidFill>
                <a:latin typeface="Montserrat" pitchFamily="2" charset="77"/>
              </a:rPr>
              <a:t>+53%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0386DB-990F-94E7-F1FA-16F5422A1807}"/>
              </a:ext>
            </a:extLst>
          </p:cNvPr>
          <p:cNvSpPr txBox="1"/>
          <p:nvPr/>
        </p:nvSpPr>
        <p:spPr>
          <a:xfrm>
            <a:off x="3724050" y="6060244"/>
            <a:ext cx="8232908" cy="184666"/>
          </a:xfrm>
          <a:prstGeom prst="rect">
            <a:avLst/>
          </a:prstGeom>
          <a:noFill/>
        </p:spPr>
        <p:txBody>
          <a:bodyPr wrap="square" lIns="119963" tIns="0" rIns="119963" bIns="0" rtlCol="0" anchor="ctr" anchorCtr="0">
            <a:spAutoFit/>
          </a:bodyPr>
          <a:lstStyle/>
          <a:p>
            <a:pPr algn="r" defTabSz="914377">
              <a:defRPr/>
            </a:pPr>
            <a:r>
              <a:rPr lang="it-IT" sz="12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Payments</a:t>
            </a:r>
          </a:p>
        </p:txBody>
      </p:sp>
    </p:spTree>
    <p:extLst>
      <p:ext uri="{BB962C8B-B14F-4D97-AF65-F5344CB8AC3E}">
        <p14:creationId xmlns:p14="http://schemas.microsoft.com/office/powerpoint/2010/main" val="29121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AE845-4160-8D3C-55BF-985962850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>
            <a:extLst>
              <a:ext uri="{FF2B5EF4-FFF2-40B4-BE49-F238E27FC236}">
                <a16:creationId xmlns:a16="http://schemas.microsoft.com/office/drawing/2014/main" id="{C2FD2114-7A1B-4CC8-BBA7-58495FE5A2B2}"/>
              </a:ext>
            </a:extLst>
          </p:cNvPr>
          <p:cNvSpPr/>
          <p:nvPr/>
        </p:nvSpPr>
        <p:spPr>
          <a:xfrm>
            <a:off x="8059661" y="766069"/>
            <a:ext cx="4130459" cy="6099341"/>
          </a:xfrm>
          <a:prstGeom prst="rect">
            <a:avLst/>
          </a:prstGeom>
          <a:solidFill>
            <a:srgbClr val="66D5F4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387"/>
            <a:r>
              <a:rPr lang="it-IT" sz="2399">
                <a:solidFill>
                  <a:srgbClr val="FFFFFF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46" name="Titolo 1">
            <a:extLst>
              <a:ext uri="{FF2B5EF4-FFF2-40B4-BE49-F238E27FC236}">
                <a16:creationId xmlns:a16="http://schemas.microsoft.com/office/drawing/2014/main" id="{BC72E6C9-3E05-3D6D-04D1-A9AFA3AA7B4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>
            <a:noAutofit/>
          </a:bodyPr>
          <a:lstStyle/>
          <a:p>
            <a:r>
              <a:rPr lang="it-IT"/>
              <a:t>Mobile e Wearable Payment in negozio: il transato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9CA704E-26AE-E154-D9A0-D53D7A47AE70}"/>
              </a:ext>
            </a:extLst>
          </p:cNvPr>
          <p:cNvSpPr txBox="1"/>
          <p:nvPr/>
        </p:nvSpPr>
        <p:spPr>
          <a:xfrm>
            <a:off x="8231086" y="1441639"/>
            <a:ext cx="378394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09387"/>
            <a:r>
              <a:rPr lang="it-IT" sz="1600">
                <a:solidFill>
                  <a:srgbClr val="002E58"/>
                </a:solidFill>
                <a:latin typeface="Montserrat" pitchFamily="2" charset="77"/>
              </a:rPr>
              <a:t>I pagamenti da Mobile e da Wearable in negozio crescono in maniera esponenziale.</a:t>
            </a:r>
          </a:p>
          <a:p>
            <a:pPr algn="ctr" defTabSz="609387"/>
            <a:r>
              <a:rPr lang="it-IT" sz="1600" b="1">
                <a:solidFill>
                  <a:srgbClr val="002E58"/>
                </a:solidFill>
                <a:latin typeface="Montserrat" pitchFamily="2" charset="77"/>
              </a:rPr>
              <a:t>Circa 2 transazioni su 10 in negozio sono Mobile</a:t>
            </a:r>
            <a:r>
              <a:rPr lang="it-IT" sz="1600">
                <a:solidFill>
                  <a:srgbClr val="002E58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20" name="Segnaposto contenuto 5">
            <a:extLst>
              <a:ext uri="{FF2B5EF4-FFF2-40B4-BE49-F238E27FC236}">
                <a16:creationId xmlns:a16="http://schemas.microsoft.com/office/drawing/2014/main" id="{96CFE4E4-003A-FD8B-3D62-9AFC8076E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069334"/>
              </p:ext>
            </p:extLst>
          </p:nvPr>
        </p:nvGraphicFramePr>
        <p:xfrm>
          <a:off x="9212740" y="3707528"/>
          <a:ext cx="1817280" cy="192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AutoShape 14">
            <a:extLst>
              <a:ext uri="{FF2B5EF4-FFF2-40B4-BE49-F238E27FC236}">
                <a16:creationId xmlns:a16="http://schemas.microsoft.com/office/drawing/2014/main" id="{11216796-4658-D993-C3AE-658EC3CD2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2389" y="4268994"/>
            <a:ext cx="629467" cy="700340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47,4</a:t>
            </a:r>
          </a:p>
          <a:p>
            <a:pPr algn="ctr" defTabSz="60937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333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A3C3785-90AF-4FBB-2945-39E7F1BF8421}"/>
              </a:ext>
            </a:extLst>
          </p:cNvPr>
          <p:cNvSpPr txBox="1"/>
          <p:nvPr/>
        </p:nvSpPr>
        <p:spPr>
          <a:xfrm>
            <a:off x="8018172" y="3069376"/>
            <a:ext cx="4209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387"/>
            <a:r>
              <a:rPr lang="it-IT" sz="1600" b="1">
                <a:solidFill>
                  <a:srgbClr val="002E54"/>
                </a:solidFill>
                <a:latin typeface="Montserrat" pitchFamily="2" charset="77"/>
              </a:rPr>
              <a:t>Tipologia di app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5224DA04-02AB-B545-594C-8B76C74F12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089" y="739481"/>
            <a:ext cx="1446753" cy="144675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B0BEF5-5493-1F7E-237D-C0D0A16B0BF6}"/>
              </a:ext>
            </a:extLst>
          </p:cNvPr>
          <p:cNvSpPr txBox="1"/>
          <p:nvPr/>
        </p:nvSpPr>
        <p:spPr>
          <a:xfrm>
            <a:off x="7809312" y="6058611"/>
            <a:ext cx="4318667" cy="184666"/>
          </a:xfrm>
          <a:prstGeom prst="rect">
            <a:avLst/>
          </a:prstGeom>
          <a:noFill/>
        </p:spPr>
        <p:txBody>
          <a:bodyPr wrap="square" lIns="119963" tIns="0" rIns="119963" bIns="0" rtlCol="0" anchor="b" anchorCtr="0">
            <a:spAutoFit/>
          </a:bodyPr>
          <a:lstStyle/>
          <a:p>
            <a:pPr algn="r" defTabSz="609387"/>
            <a:r>
              <a:rPr lang="it-IT" sz="1200" kern="0" dirty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Payments</a:t>
            </a:r>
            <a:endParaRPr lang="it-IT" sz="1200" b="1" dirty="0">
              <a:solidFill>
                <a:srgbClr val="002E54"/>
              </a:solidFill>
              <a:latin typeface="Montserrat" pitchFamily="2" charset="77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44E4EE-EC13-CA00-8574-F5A7EE870EB2}"/>
              </a:ext>
            </a:extLst>
          </p:cNvPr>
          <p:cNvSpPr txBox="1"/>
          <p:nvPr/>
        </p:nvSpPr>
        <p:spPr>
          <a:xfrm>
            <a:off x="9618162" y="3806569"/>
            <a:ext cx="84706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387"/>
            <a:r>
              <a:rPr lang="it-IT" b="1" dirty="0">
                <a:solidFill>
                  <a:srgbClr val="FFFFFF"/>
                </a:solidFill>
                <a:latin typeface="Montserrat" pitchFamily="2" charset="77"/>
              </a:rPr>
              <a:t>6%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C46CA91-B563-D510-69F2-178F22417F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2" t="11723" r="70588" b="14094"/>
          <a:stretch/>
        </p:blipFill>
        <p:spPr>
          <a:xfrm>
            <a:off x="2718901" y="983821"/>
            <a:ext cx="716736" cy="720000"/>
          </a:xfrm>
          <a:prstGeom prst="round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88076B5-14E2-8CE7-4605-63F94A19BE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" t="326" r="-111" b="-326"/>
          <a:stretch/>
        </p:blipFill>
        <p:spPr>
          <a:xfrm>
            <a:off x="3673593" y="1792407"/>
            <a:ext cx="720000" cy="720000"/>
          </a:xfrm>
          <a:prstGeom prst="roundRect">
            <a:avLst>
              <a:gd name="adj" fmla="val 12515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FDC124E-9AF4-A567-790C-B5F89998D6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271" y="4304319"/>
            <a:ext cx="970859" cy="10224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A50318D-407F-AC77-1569-D9EAEC6B4D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9569" y="4304319"/>
            <a:ext cx="951947" cy="10224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0947E5C-38FE-88FC-9481-AD6313B9D8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907" y="4455519"/>
            <a:ext cx="716803" cy="720000"/>
          </a:xfrm>
          <a:prstGeom prst="roundRect">
            <a:avLst>
              <a:gd name="adj" fmla="val 2116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7576E2F-ABFB-2488-771E-722D8FB53F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618" y="2807088"/>
            <a:ext cx="719020" cy="720000"/>
          </a:xfrm>
          <a:prstGeom prst="round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D1011B6-20BA-FC6F-393A-36A65809826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588" y="1794913"/>
            <a:ext cx="720000" cy="720000"/>
          </a:xfrm>
          <a:prstGeom prst="round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240C150-98C8-1B66-D0C6-33CDF21CA98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4744" y="983821"/>
            <a:ext cx="719080" cy="720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25EAD372-F97E-A60A-C156-353B991DFB1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20" t="-9355" r="7703" b="-9526"/>
          <a:stretch/>
        </p:blipFill>
        <p:spPr>
          <a:xfrm>
            <a:off x="1806962" y="5395021"/>
            <a:ext cx="722103" cy="720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34816ADB-1DF1-4861-5EB5-9DAA1D25111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14" t="-29578" b="-26801"/>
          <a:stretch/>
        </p:blipFill>
        <p:spPr>
          <a:xfrm>
            <a:off x="2759183" y="5395021"/>
            <a:ext cx="724755" cy="720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12DE7C1D-BB32-BA60-5B55-10BE10134FA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6" t="-33188" r="-3211" b="-26884"/>
          <a:stretch/>
        </p:blipFill>
        <p:spPr>
          <a:xfrm>
            <a:off x="3695956" y="5395021"/>
            <a:ext cx="717451" cy="720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A8913CB3-35D4-C027-D8DA-66218457448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812" y="2807088"/>
            <a:ext cx="717781" cy="720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43" name="Connettore 1 42">
            <a:extLst>
              <a:ext uri="{FF2B5EF4-FFF2-40B4-BE49-F238E27FC236}">
                <a16:creationId xmlns:a16="http://schemas.microsoft.com/office/drawing/2014/main" id="{868BCF4A-7219-3A12-E98D-509C23504C0B}"/>
              </a:ext>
            </a:extLst>
          </p:cNvPr>
          <p:cNvCxnSpPr>
            <a:cxnSpLocks/>
          </p:cNvCxnSpPr>
          <p:nvPr/>
        </p:nvCxnSpPr>
        <p:spPr>
          <a:xfrm flipH="1">
            <a:off x="6235249" y="5216772"/>
            <a:ext cx="3376312" cy="0"/>
          </a:xfrm>
          <a:prstGeom prst="line">
            <a:avLst/>
          </a:prstGeom>
          <a:ln w="22225">
            <a:solidFill>
              <a:schemeClr val="accent6"/>
            </a:solidFill>
            <a:headEnd type="none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Immagine 43">
            <a:extLst>
              <a:ext uri="{FF2B5EF4-FFF2-40B4-BE49-F238E27FC236}">
                <a16:creationId xmlns:a16="http://schemas.microsoft.com/office/drawing/2014/main" id="{F1F619D7-BA4B-6DD7-CA35-FB49BC0A10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2984" y="4934801"/>
            <a:ext cx="1123757" cy="661944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2D7617D-3BEE-2A73-9405-251CDA486AC4}"/>
              </a:ext>
            </a:extLst>
          </p:cNvPr>
          <p:cNvSpPr txBox="1"/>
          <p:nvPr/>
        </p:nvSpPr>
        <p:spPr>
          <a:xfrm>
            <a:off x="6139792" y="5250711"/>
            <a:ext cx="187084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it-IT" sz="2133" b="1">
                <a:solidFill>
                  <a:srgbClr val="002E54"/>
                </a:solidFill>
                <a:latin typeface="Montserrat" pitchFamily="2" charset="77"/>
              </a:rPr>
              <a:t>NFC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EC6EC9B-B524-509C-1F7C-FD9C6026FDC8}"/>
              </a:ext>
            </a:extLst>
          </p:cNvPr>
          <p:cNvSpPr txBox="1"/>
          <p:nvPr/>
        </p:nvSpPr>
        <p:spPr>
          <a:xfrm>
            <a:off x="386750" y="5447245"/>
            <a:ext cx="135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it-IT" sz="1600">
                <a:solidFill>
                  <a:srgbClr val="002E58"/>
                </a:solidFill>
                <a:latin typeface="Montserrat" pitchFamily="2" charset="77"/>
              </a:rPr>
              <a:t>Solo </a:t>
            </a:r>
            <a:r>
              <a:rPr lang="it-IT" sz="1600" err="1">
                <a:solidFill>
                  <a:srgbClr val="002E58"/>
                </a:solidFill>
                <a:latin typeface="Montserrat" pitchFamily="2" charset="77"/>
              </a:rPr>
              <a:t>wearable</a:t>
            </a:r>
            <a:endParaRPr lang="it-IT" sz="1600">
              <a:solidFill>
                <a:srgbClr val="002E58"/>
              </a:solidFill>
              <a:latin typeface="Montserrat" pitchFamily="2" charset="77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BFE9C2F-E6B2-3C81-C25E-DB5B94349C5C}"/>
              </a:ext>
            </a:extLst>
          </p:cNvPr>
          <p:cNvSpPr txBox="1"/>
          <p:nvPr/>
        </p:nvSpPr>
        <p:spPr>
          <a:xfrm>
            <a:off x="98096" y="4500294"/>
            <a:ext cx="164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it-IT" sz="1600">
                <a:solidFill>
                  <a:srgbClr val="002E58"/>
                </a:solidFill>
                <a:latin typeface="Montserrat" pitchFamily="2" charset="77"/>
              </a:rPr>
              <a:t>Smartphone e </a:t>
            </a:r>
            <a:r>
              <a:rPr lang="it-IT" sz="1600" err="1">
                <a:solidFill>
                  <a:srgbClr val="002E58"/>
                </a:solidFill>
                <a:latin typeface="Montserrat" pitchFamily="2" charset="77"/>
              </a:rPr>
              <a:t>wearable</a:t>
            </a:r>
            <a:endParaRPr lang="it-IT" sz="1600">
              <a:solidFill>
                <a:srgbClr val="002E58"/>
              </a:solidFill>
              <a:latin typeface="Montserrat" pitchFamily="2" charset="77"/>
            </a:endParaRPr>
          </a:p>
        </p:txBody>
      </p:sp>
      <p:cxnSp>
        <p:nvCxnSpPr>
          <p:cNvPr id="49" name="Connettore 1 48">
            <a:extLst>
              <a:ext uri="{FF2B5EF4-FFF2-40B4-BE49-F238E27FC236}">
                <a16:creationId xmlns:a16="http://schemas.microsoft.com/office/drawing/2014/main" id="{71ACF0F0-3FC8-9004-8D8A-DED68AC557DD}"/>
              </a:ext>
            </a:extLst>
          </p:cNvPr>
          <p:cNvCxnSpPr>
            <a:cxnSpLocks/>
          </p:cNvCxnSpPr>
          <p:nvPr/>
        </p:nvCxnSpPr>
        <p:spPr>
          <a:xfrm flipH="1">
            <a:off x="6235250" y="2709333"/>
            <a:ext cx="1688156" cy="0"/>
          </a:xfrm>
          <a:prstGeom prst="line">
            <a:avLst/>
          </a:prstGeom>
          <a:ln w="22225">
            <a:solidFill>
              <a:schemeClr val="accent5"/>
            </a:solidFill>
            <a:headEnd type="none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ttore 1 49">
            <a:extLst>
              <a:ext uri="{FF2B5EF4-FFF2-40B4-BE49-F238E27FC236}">
                <a16:creationId xmlns:a16="http://schemas.microsoft.com/office/drawing/2014/main" id="{0107FEF8-7A10-AF79-8DF6-76B00ED66790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7923406" y="3806569"/>
            <a:ext cx="2118289" cy="0"/>
          </a:xfrm>
          <a:prstGeom prst="line">
            <a:avLst/>
          </a:prstGeom>
          <a:ln w="22225">
            <a:solidFill>
              <a:schemeClr val="accent5"/>
            </a:solidFill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ttore 1 50">
            <a:extLst>
              <a:ext uri="{FF2B5EF4-FFF2-40B4-BE49-F238E27FC236}">
                <a16:creationId xmlns:a16="http://schemas.microsoft.com/office/drawing/2014/main" id="{0FF5CF03-3E34-96BF-002E-A1A65E6FB9F9}"/>
              </a:ext>
            </a:extLst>
          </p:cNvPr>
          <p:cNvCxnSpPr>
            <a:cxnSpLocks/>
          </p:cNvCxnSpPr>
          <p:nvPr/>
        </p:nvCxnSpPr>
        <p:spPr>
          <a:xfrm flipV="1">
            <a:off x="7923405" y="2709335"/>
            <a:ext cx="0" cy="1097235"/>
          </a:xfrm>
          <a:prstGeom prst="line">
            <a:avLst/>
          </a:prstGeom>
          <a:ln w="22225">
            <a:solidFill>
              <a:schemeClr val="accent5"/>
            </a:solidFill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62FEB6CF-EBE5-D345-11E5-FD1CC307F1CD}"/>
              </a:ext>
            </a:extLst>
          </p:cNvPr>
          <p:cNvSpPr txBox="1"/>
          <p:nvPr/>
        </p:nvSpPr>
        <p:spPr>
          <a:xfrm>
            <a:off x="6143902" y="2719925"/>
            <a:ext cx="187084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it-IT" sz="2133" b="1">
                <a:solidFill>
                  <a:srgbClr val="002E54"/>
                </a:solidFill>
                <a:latin typeface="Montserrat" pitchFamily="2" charset="77"/>
              </a:rPr>
              <a:t>Altro</a:t>
            </a:r>
          </a:p>
          <a:p>
            <a:pPr algn="ctr" defTabSz="609585"/>
            <a:r>
              <a:rPr lang="it-IT" sz="1600" b="1">
                <a:solidFill>
                  <a:srgbClr val="002E54"/>
                </a:solidFill>
                <a:latin typeface="Montserrat" pitchFamily="2" charset="77"/>
              </a:rPr>
              <a:t>(QR code,</a:t>
            </a:r>
          </a:p>
          <a:p>
            <a:pPr algn="ctr" defTabSz="609585"/>
            <a:r>
              <a:rPr lang="it-IT" sz="1600" b="1">
                <a:solidFill>
                  <a:srgbClr val="002E54"/>
                </a:solidFill>
                <a:latin typeface="Montserrat" pitchFamily="2" charset="77"/>
              </a:rPr>
              <a:t>online, …)</a:t>
            </a:r>
          </a:p>
        </p:txBody>
      </p:sp>
      <p:pic>
        <p:nvPicPr>
          <p:cNvPr id="53" name="Picture 2" descr="Qr code">
            <a:hlinkClick r:id="rId18" tooltip="Qr code"/>
            <a:extLst>
              <a:ext uri="{FF2B5EF4-FFF2-40B4-BE49-F238E27FC236}">
                <a16:creationId xmlns:a16="http://schemas.microsoft.com/office/drawing/2014/main" id="{F48E6917-8F4D-AE7A-2614-141972F7F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389" y="2339230"/>
            <a:ext cx="740207" cy="74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A730526-8EC7-D262-9A57-A56A68247458}"/>
              </a:ext>
            </a:extLst>
          </p:cNvPr>
          <p:cNvSpPr txBox="1"/>
          <p:nvPr/>
        </p:nvSpPr>
        <p:spPr>
          <a:xfrm>
            <a:off x="1007752" y="1213228"/>
            <a:ext cx="1641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it-IT" sz="1600">
                <a:solidFill>
                  <a:srgbClr val="002E58"/>
                </a:solidFill>
                <a:latin typeface="Montserrat" pitchFamily="2" charset="77"/>
              </a:rPr>
              <a:t>Soluzioni</a:t>
            </a:r>
          </a:p>
          <a:p>
            <a:pPr algn="r" defTabSz="609585"/>
            <a:r>
              <a:rPr lang="it-IT" sz="1600" err="1">
                <a:solidFill>
                  <a:srgbClr val="002E58"/>
                </a:solidFill>
                <a:latin typeface="Montserrat" pitchFamily="2" charset="77"/>
              </a:rPr>
              <a:t>Payment</a:t>
            </a:r>
            <a:endParaRPr lang="it-IT" sz="1600">
              <a:solidFill>
                <a:srgbClr val="002E58"/>
              </a:solidFill>
              <a:latin typeface="Montserrat" pitchFamily="2" charset="77"/>
            </a:endParaRPr>
          </a:p>
          <a:p>
            <a:pPr algn="r" defTabSz="609585"/>
            <a:r>
              <a:rPr lang="it-IT" sz="1600">
                <a:solidFill>
                  <a:srgbClr val="002E58"/>
                </a:solidFill>
                <a:latin typeface="Montserrat" pitchFamily="2" charset="77"/>
              </a:rPr>
              <a:t>Service</a:t>
            </a:r>
          </a:p>
          <a:p>
            <a:pPr algn="r" defTabSz="609585"/>
            <a:r>
              <a:rPr lang="it-IT" sz="1600">
                <a:solidFill>
                  <a:srgbClr val="002E58"/>
                </a:solidFill>
                <a:latin typeface="Montserrat" pitchFamily="2" charset="77"/>
              </a:rPr>
              <a:t>Provider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E8A61DB-342B-6368-86D1-38B963252E0C}"/>
              </a:ext>
            </a:extLst>
          </p:cNvPr>
          <p:cNvSpPr txBox="1"/>
          <p:nvPr/>
        </p:nvSpPr>
        <p:spPr>
          <a:xfrm>
            <a:off x="1007752" y="2874690"/>
            <a:ext cx="164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it-IT" sz="1600">
                <a:solidFill>
                  <a:srgbClr val="002E58"/>
                </a:solidFill>
                <a:latin typeface="Montserrat" pitchFamily="2" charset="77"/>
              </a:rPr>
              <a:t>Soluzioni </a:t>
            </a:r>
            <a:r>
              <a:rPr lang="it-IT" sz="1600" err="1">
                <a:solidFill>
                  <a:srgbClr val="002E58"/>
                </a:solidFill>
                <a:latin typeface="Montserrat" pitchFamily="2" charset="77"/>
              </a:rPr>
              <a:t>merchant</a:t>
            </a:r>
            <a:endParaRPr lang="it-IT" sz="1600">
              <a:solidFill>
                <a:srgbClr val="002E58"/>
              </a:solidFill>
              <a:latin typeface="Montserrat" pitchFamily="2" charset="77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54F2C124-38BC-C056-5BB5-281BE0D81BA7}"/>
              </a:ext>
            </a:extLst>
          </p:cNvPr>
          <p:cNvSpPr txBox="1"/>
          <p:nvPr/>
        </p:nvSpPr>
        <p:spPr>
          <a:xfrm>
            <a:off x="4535278" y="2833216"/>
            <a:ext cx="55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it-IT" sz="2400">
                <a:solidFill>
                  <a:srgbClr val="002E58"/>
                </a:solidFill>
                <a:latin typeface="Montserrat" pitchFamily="2" charset="77"/>
              </a:rPr>
              <a:t>…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D64AE6C-211E-0C6B-ED22-1D7BF7EFAAB3}"/>
              </a:ext>
            </a:extLst>
          </p:cNvPr>
          <p:cNvSpPr txBox="1"/>
          <p:nvPr/>
        </p:nvSpPr>
        <p:spPr>
          <a:xfrm>
            <a:off x="4535278" y="1439845"/>
            <a:ext cx="55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it-IT" sz="2400">
                <a:solidFill>
                  <a:srgbClr val="002E58"/>
                </a:solidFill>
                <a:latin typeface="Montserrat" pitchFamily="2" charset="7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3389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egnaposto contenuto 5">
            <a:extLst>
              <a:ext uri="{FF2B5EF4-FFF2-40B4-BE49-F238E27FC236}">
                <a16:creationId xmlns:a16="http://schemas.microsoft.com/office/drawing/2014/main" id="{B09665C9-4FD1-50F5-C85B-3ED479A8C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756139"/>
              </p:ext>
            </p:extLst>
          </p:nvPr>
        </p:nvGraphicFramePr>
        <p:xfrm>
          <a:off x="1052471" y="1374276"/>
          <a:ext cx="10622543" cy="487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846EEDA-6598-675F-3E19-4A3A25EF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parco dei POS attivi in Italia</a:t>
            </a:r>
            <a:endParaRPr lang="it-IT">
              <a:solidFill>
                <a:schemeClr val="accent2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CA3860-7745-8278-03DA-CD4FB811683A}"/>
              </a:ext>
            </a:extLst>
          </p:cNvPr>
          <p:cNvSpPr txBox="1"/>
          <p:nvPr/>
        </p:nvSpPr>
        <p:spPr>
          <a:xfrm>
            <a:off x="848519" y="979934"/>
            <a:ext cx="2334157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POS Tradizionali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7B24EE9-CECD-9D43-714E-521DB352CF75}"/>
              </a:ext>
            </a:extLst>
          </p:cNvPr>
          <p:cNvSpPr/>
          <p:nvPr/>
        </p:nvSpPr>
        <p:spPr>
          <a:xfrm>
            <a:off x="516987" y="1027612"/>
            <a:ext cx="160421" cy="1604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7F3422-F504-3A75-302B-ECB34A7C2467}"/>
              </a:ext>
            </a:extLst>
          </p:cNvPr>
          <p:cNvSpPr txBox="1"/>
          <p:nvPr/>
        </p:nvSpPr>
        <p:spPr>
          <a:xfrm>
            <a:off x="848519" y="1516891"/>
            <a:ext cx="2334157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Smart POS</a:t>
            </a:r>
            <a:endParaRPr lang="it-IT" sz="1400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7B78882E-8D82-AC58-93C8-BCE4384E6C55}"/>
              </a:ext>
            </a:extLst>
          </p:cNvPr>
          <p:cNvSpPr/>
          <p:nvPr/>
        </p:nvSpPr>
        <p:spPr>
          <a:xfrm>
            <a:off x="516987" y="1564567"/>
            <a:ext cx="160421" cy="160421"/>
          </a:xfrm>
          <a:prstGeom prst="ellipse">
            <a:avLst/>
          </a:prstGeom>
          <a:solidFill>
            <a:srgbClr val="00BB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46EDDB-8AFA-50E2-3D67-04067CD68100}"/>
              </a:ext>
            </a:extLst>
          </p:cNvPr>
          <p:cNvSpPr txBox="1"/>
          <p:nvPr/>
        </p:nvSpPr>
        <p:spPr>
          <a:xfrm>
            <a:off x="848519" y="1251167"/>
            <a:ext cx="1888772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Mobile POS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6D493B6F-B702-CA04-07D5-D2BA53045AC0}"/>
              </a:ext>
            </a:extLst>
          </p:cNvPr>
          <p:cNvSpPr/>
          <p:nvPr/>
        </p:nvSpPr>
        <p:spPr>
          <a:xfrm>
            <a:off x="516987" y="1298844"/>
            <a:ext cx="160421" cy="1604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82E5EB9F-B697-8975-8E07-8C24DFD9E4DB}"/>
              </a:ext>
            </a:extLst>
          </p:cNvPr>
          <p:cNvSpPr/>
          <p:nvPr/>
        </p:nvSpPr>
        <p:spPr>
          <a:xfrm>
            <a:off x="516987" y="1848490"/>
            <a:ext cx="160421" cy="1604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AB71AF3-13FC-077D-DDE9-D77043B7443B}"/>
              </a:ext>
            </a:extLst>
          </p:cNvPr>
          <p:cNvSpPr txBox="1"/>
          <p:nvPr/>
        </p:nvSpPr>
        <p:spPr>
          <a:xfrm>
            <a:off x="848519" y="1800814"/>
            <a:ext cx="2334157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Software POS</a:t>
            </a:r>
            <a:endParaRPr lang="it-IT" sz="1400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12" name="AutoShape 14">
            <a:extLst>
              <a:ext uri="{FF2B5EF4-FFF2-40B4-BE49-F238E27FC236}">
                <a16:creationId xmlns:a16="http://schemas.microsoft.com/office/drawing/2014/main" id="{BEFD5EA3-CA76-E63F-D4A0-2706D68E5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367" y="2942346"/>
            <a:ext cx="865167" cy="51005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2,1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mln</a:t>
            </a: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E001AAAD-DCA4-3894-F0ED-C9B8CE75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907" y="2773054"/>
            <a:ext cx="865167" cy="51005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2,3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mln</a:t>
            </a:r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05BF2120-6998-A7D9-297E-0F475128D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633" y="2626557"/>
            <a:ext cx="865167" cy="51005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2,4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mln</a:t>
            </a: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3C44D122-26A0-6FF1-5B8E-5A79C4623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429" y="2374686"/>
            <a:ext cx="865167" cy="51005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2,7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mln</a:t>
            </a:r>
          </a:p>
        </p:txBody>
      </p:sp>
      <p:sp>
        <p:nvSpPr>
          <p:cNvPr id="24" name="AutoShape 14">
            <a:extLst>
              <a:ext uri="{FF2B5EF4-FFF2-40B4-BE49-F238E27FC236}">
                <a16:creationId xmlns:a16="http://schemas.microsoft.com/office/drawing/2014/main" id="{1A66881B-0C53-4B54-595F-E81937B58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263" y="2116916"/>
            <a:ext cx="865167" cy="51005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3,0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mln</a:t>
            </a:r>
          </a:p>
        </p:txBody>
      </p:sp>
      <p:sp>
        <p:nvSpPr>
          <p:cNvPr id="25" name="AutoShape 14">
            <a:extLst>
              <a:ext uri="{FF2B5EF4-FFF2-40B4-BE49-F238E27FC236}">
                <a16:creationId xmlns:a16="http://schemas.microsoft.com/office/drawing/2014/main" id="{EB6CCA48-8514-CCD1-E176-BA06CB03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839" y="1848490"/>
            <a:ext cx="865167" cy="51005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3,2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EF7A06-9D86-DB87-F179-F907B96FFA74}"/>
              </a:ext>
            </a:extLst>
          </p:cNvPr>
          <p:cNvSpPr txBox="1"/>
          <p:nvPr/>
        </p:nvSpPr>
        <p:spPr>
          <a:xfrm>
            <a:off x="3436933" y="6026569"/>
            <a:ext cx="8642836" cy="184666"/>
          </a:xfrm>
          <a:prstGeom prst="rect">
            <a:avLst/>
          </a:prstGeom>
          <a:noFill/>
        </p:spPr>
        <p:txBody>
          <a:bodyPr wrap="square" lIns="120000" tIns="0" rIns="120000" bIns="0" rtlCol="0" anchor="ctr" anchorCtr="0">
            <a:spAutoFit/>
          </a:bodyPr>
          <a:lstStyle/>
          <a:p>
            <a:pPr algn="r" defTabSz="609585"/>
            <a:r>
              <a:rPr lang="it-IT" sz="1200" kern="0" dirty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Payments</a:t>
            </a:r>
            <a:endParaRPr lang="it-IT" sz="1200" b="1" dirty="0">
              <a:solidFill>
                <a:srgbClr val="002E54"/>
              </a:solidFill>
              <a:latin typeface="Montserrat" pitchFamily="2" charset="77"/>
            </a:endParaRP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1F4FD30B-34E8-A2C5-8F05-216ECA921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20" y="679609"/>
            <a:ext cx="1370451" cy="1370451"/>
          </a:xfrm>
          <a:prstGeom prst="rect">
            <a:avLst/>
          </a:prstGeom>
        </p:spPr>
      </p:pic>
      <p:sp>
        <p:nvSpPr>
          <p:cNvPr id="3" name="AutoShape 14">
            <a:extLst>
              <a:ext uri="{FF2B5EF4-FFF2-40B4-BE49-F238E27FC236}">
                <a16:creationId xmlns:a16="http://schemas.microsoft.com/office/drawing/2014/main" id="{D90CBDE1-F343-DA92-5E69-7B8C3D629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2383" y="1459266"/>
            <a:ext cx="865167" cy="51005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3,5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mln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E372FC8-5148-A4B8-D2CF-B54F95DFACD2}"/>
              </a:ext>
            </a:extLst>
          </p:cNvPr>
          <p:cNvSpPr/>
          <p:nvPr/>
        </p:nvSpPr>
        <p:spPr>
          <a:xfrm>
            <a:off x="1433198" y="6325073"/>
            <a:ext cx="8310231" cy="467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609585"/>
            <a:r>
              <a:rPr lang="it-IT" sz="1067" dirty="0">
                <a:solidFill>
                  <a:srgbClr val="002E54"/>
                </a:solidFill>
                <a:latin typeface="Montserrat" pitchFamily="2" charset="77"/>
              </a:rPr>
              <a:t>COPYRIGHT © POLITECNICO DI MILANO / DIPARTIMENTO DI INGEGNERIA GESTIONALE</a:t>
            </a:r>
          </a:p>
        </p:txBody>
      </p:sp>
    </p:spTree>
    <p:extLst>
      <p:ext uri="{BB962C8B-B14F-4D97-AF65-F5344CB8AC3E}">
        <p14:creationId xmlns:p14="http://schemas.microsoft.com/office/powerpoint/2010/main" val="301763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7188C646-57A6-B649-97FB-28BCCE7B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012" y="2397005"/>
            <a:ext cx="5886083" cy="1369971"/>
          </a:xfrm>
        </p:spPr>
        <p:txBody>
          <a:bodyPr/>
          <a:lstStyle/>
          <a:p>
            <a:pPr lvl="0"/>
            <a:r>
              <a:rPr lang="it-IT"/>
              <a:t>I pagamenti digitali in Italia:</a:t>
            </a:r>
            <a:br>
              <a:rPr lang="it-IT"/>
            </a:br>
            <a:r>
              <a:rPr lang="it-IT"/>
              <a:t>trend ed evoluzioni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SzPct val="230000"/>
            </a:pPr>
            <a:r>
              <a:rPr lang="it-IT"/>
              <a:t>Osservatorio Innovative Payments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30.10.2025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8633DAA-70D1-DAB0-8FD0-F58B07960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8011" y="3766976"/>
            <a:ext cx="6625131" cy="1051915"/>
          </a:xfrm>
        </p:spPr>
        <p:txBody>
          <a:bodyPr/>
          <a:lstStyle/>
          <a:p>
            <a:r>
              <a:rPr lang="it-IT" dirty="0"/>
              <a:t>Workshop Pax Italia – Retail </a:t>
            </a:r>
            <a:r>
              <a:rPr lang="it-IT" dirty="0" err="1"/>
              <a:t>Reloaded</a:t>
            </a:r>
            <a:r>
              <a:rPr lang="it-IT" dirty="0"/>
              <a:t>: pagamenti, fiscalità e tecnologie per un nuovo ecosistema</a:t>
            </a:r>
          </a:p>
          <a:p>
            <a:endParaRPr lang="it-IT" dirty="0"/>
          </a:p>
          <a:p>
            <a:r>
              <a:rPr lang="it-IT" dirty="0"/>
              <a:t>Salone dei Pagamenti</a:t>
            </a:r>
          </a:p>
        </p:txBody>
      </p:sp>
    </p:spTree>
    <p:extLst>
      <p:ext uri="{BB962C8B-B14F-4D97-AF65-F5344CB8AC3E}">
        <p14:creationId xmlns:p14="http://schemas.microsoft.com/office/powerpoint/2010/main" val="207521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84F313E-522E-4844-B7C6-6F1F0DC7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Ivano Asaro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F2813B3-6AF8-B943-8AC7-59C11C27C2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1867"/>
              <a:t>Osservatorio Innovative </a:t>
            </a:r>
            <a:r>
              <a:rPr lang="it-IT" sz="1867" err="1"/>
              <a:t>Payments</a:t>
            </a:r>
            <a:endParaRPr lang="it-IT" sz="1867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D0FE0FE-6FA2-7F4F-BD8A-F9E6465489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1867"/>
              <a:t>Direttore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43D6C12-A16B-E341-9912-4BC38C2B64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it-IT"/>
            </a:defPPr>
            <a:lvl1pPr marL="0" algn="r" defTabSz="609585" rtl="0" eaLnBrk="1" latinLnBrk="0" hangingPunct="1">
              <a:defRPr sz="1467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8ACEEC-BB50-3E4F-B1C7-4DEF5308D5A3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E095506-7425-B51B-8ECF-2BE0E2220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5181" y="1912747"/>
            <a:ext cx="3543763" cy="3726317"/>
          </a:xfrm>
          <a:prstGeom prst="rect">
            <a:avLst/>
          </a:prstGeom>
          <a:effectLst>
            <a:reflection stA="50000" endPos="56000" dist="101600" dir="5400000" sy="-100000" algn="bl" rotWithShape="0"/>
          </a:effectLst>
        </p:spPr>
      </p:pic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52D37A4D-61F2-7259-914A-819781AD8665}"/>
              </a:ext>
            </a:extLst>
          </p:cNvPr>
          <p:cNvSpPr txBox="1">
            <a:spLocks/>
          </p:cNvSpPr>
          <p:nvPr/>
        </p:nvSpPr>
        <p:spPr>
          <a:xfrm>
            <a:off x="5796789" y="5413065"/>
            <a:ext cx="5759847" cy="288000"/>
          </a:xfrm>
          <a:prstGeom prst="rect">
            <a:avLst/>
          </a:prstGeom>
        </p:spPr>
        <p:txBody>
          <a:bodyPr wrap="none" lIns="120000" tIns="0" rIns="12000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it-IT" sz="16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67"/>
              <a:t>www.linkedin.com/in/ivanoasaro</a:t>
            </a:r>
          </a:p>
        </p:txBody>
      </p:sp>
      <p:pic>
        <p:nvPicPr>
          <p:cNvPr id="8" name="Immagine 7" descr="Immagine che contiene logo, Elementi grafici, schermata, Carattere&#10;&#10;Descrizione generata automaticamente">
            <a:extLst>
              <a:ext uri="{FF2B5EF4-FFF2-40B4-BE49-F238E27FC236}">
                <a16:creationId xmlns:a16="http://schemas.microsoft.com/office/drawing/2014/main" id="{9A2383C8-ECC8-79B5-AA4C-91D324976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372" y="5292405"/>
            <a:ext cx="499280" cy="4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5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A165B-F7CF-0C80-DD65-54196FBE0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olo 1">
            <a:extLst>
              <a:ext uri="{FF2B5EF4-FFF2-40B4-BE49-F238E27FC236}">
                <a16:creationId xmlns:a16="http://schemas.microsoft.com/office/drawing/2014/main" id="{84AB2B11-2F73-D2DC-0F32-EB62D6D3A9F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>
            <a:noAutofit/>
          </a:bodyPr>
          <a:lstStyle/>
          <a:p>
            <a:r>
              <a:rPr lang="it-IT"/>
              <a:t>I consumi in Italia e gli strumenti di pagamento nel 2024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7C6881C-86CA-4E4A-1296-EC58E56AC5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189018"/>
              </p:ext>
            </p:extLst>
          </p:nvPr>
        </p:nvGraphicFramePr>
        <p:xfrm>
          <a:off x="990600" y="1244793"/>
          <a:ext cx="10047515" cy="487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586">
            <a:extLst>
              <a:ext uri="{FF2B5EF4-FFF2-40B4-BE49-F238E27FC236}">
                <a16:creationId xmlns:a16="http://schemas.microsoft.com/office/drawing/2014/main" id="{8FEFE9DA-761A-C71D-B5CD-94F586003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148" y="1666352"/>
            <a:ext cx="964757" cy="431755"/>
          </a:xfrm>
          <a:prstGeom prst="ellipse">
            <a:avLst/>
          </a:prstGeom>
          <a:noFill/>
          <a:ln w="25400">
            <a:noFill/>
            <a:miter lim="800000"/>
            <a:headEnd/>
            <a:tailEnd type="triangle"/>
          </a:ln>
        </p:spPr>
        <p:txBody>
          <a:bodyPr wrap="none" lIns="0" tIns="0" rIns="0" bIns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</a:rPr>
              <a:t>1.018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</a:rPr>
              <a:t>mld €</a:t>
            </a:r>
          </a:p>
        </p:txBody>
      </p:sp>
      <p:sp>
        <p:nvSpPr>
          <p:cNvPr id="22" name="AutoShape 586">
            <a:extLst>
              <a:ext uri="{FF2B5EF4-FFF2-40B4-BE49-F238E27FC236}">
                <a16:creationId xmlns:a16="http://schemas.microsoft.com/office/drawing/2014/main" id="{2455B08A-F6D6-8AC0-3294-1D2DCC135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515" y="2063321"/>
            <a:ext cx="964757" cy="431755"/>
          </a:xfrm>
          <a:prstGeom prst="ellipse">
            <a:avLst/>
          </a:prstGeom>
          <a:noFill/>
          <a:ln w="25400">
            <a:noFill/>
            <a:miter lim="800000"/>
            <a:headEnd/>
            <a:tailEnd type="triangle"/>
          </a:ln>
        </p:spPr>
        <p:txBody>
          <a:bodyPr wrap="none" lIns="0" tIns="0" rIns="0" bIns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</a:rPr>
              <a:t>892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</a:rPr>
              <a:t>mld €</a:t>
            </a:r>
          </a:p>
        </p:txBody>
      </p:sp>
      <p:sp>
        <p:nvSpPr>
          <p:cNvPr id="24" name="AutoShape 586">
            <a:extLst>
              <a:ext uri="{FF2B5EF4-FFF2-40B4-BE49-F238E27FC236}">
                <a16:creationId xmlns:a16="http://schemas.microsoft.com/office/drawing/2014/main" id="{AFA87AD9-10B3-F4C5-BB96-4FC41E65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782" y="1380216"/>
            <a:ext cx="964757" cy="431755"/>
          </a:xfrm>
          <a:prstGeom prst="ellipse">
            <a:avLst/>
          </a:prstGeom>
          <a:noFill/>
          <a:ln w="25400">
            <a:noFill/>
            <a:miter lim="800000"/>
            <a:headEnd/>
            <a:tailEnd type="triangle"/>
          </a:ln>
        </p:spPr>
        <p:txBody>
          <a:bodyPr wrap="none" lIns="0" tIns="0" rIns="0" bIns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</a:rPr>
              <a:t>1.081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</a:rPr>
              <a:t>mld €</a:t>
            </a:r>
          </a:p>
        </p:txBody>
      </p:sp>
      <p:sp>
        <p:nvSpPr>
          <p:cNvPr id="30" name="AutoShape 586">
            <a:extLst>
              <a:ext uri="{FF2B5EF4-FFF2-40B4-BE49-F238E27FC236}">
                <a16:creationId xmlns:a16="http://schemas.microsoft.com/office/drawing/2014/main" id="{2BF7D3E0-1BF1-031A-5786-F4411DAE2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826" y="3193368"/>
            <a:ext cx="964757" cy="431755"/>
          </a:xfrm>
          <a:prstGeom prst="ellipse">
            <a:avLst/>
          </a:prstGeom>
          <a:noFill/>
          <a:ln w="25400">
            <a:noFill/>
            <a:miter lim="800000"/>
            <a:headEnd/>
            <a:tailEnd type="triangle"/>
          </a:ln>
        </p:spPr>
        <p:txBody>
          <a:bodyPr wrap="none" lIns="0" tIns="0" rIns="0" bIns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867" b="1">
                <a:solidFill>
                  <a:srgbClr val="FFFFFF"/>
                </a:solidFill>
                <a:latin typeface="Montserrat" pitchFamily="2" charset="77"/>
              </a:rPr>
              <a:t>?</a:t>
            </a:r>
            <a:endParaRPr lang="it-IT" sz="1200" b="1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12F504-0601-E648-2F12-C0DAA60E3ABA}"/>
              </a:ext>
            </a:extLst>
          </p:cNvPr>
          <p:cNvSpPr txBox="1"/>
          <p:nvPr/>
        </p:nvSpPr>
        <p:spPr>
          <a:xfrm>
            <a:off x="3514305" y="6287480"/>
            <a:ext cx="8642836" cy="184666"/>
          </a:xfrm>
          <a:prstGeom prst="rect">
            <a:avLst/>
          </a:prstGeom>
          <a:noFill/>
        </p:spPr>
        <p:txBody>
          <a:bodyPr wrap="square" lIns="120000" tIns="0" rIns="120000" bIns="0" rtlCol="0" anchor="ctr" anchorCtr="0">
            <a:spAutoFit/>
          </a:bodyPr>
          <a:lstStyle/>
          <a:p>
            <a:pPr algn="r" defTabSz="609585"/>
            <a:r>
              <a:rPr lang="it-IT" sz="12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Payments; Fonte: Istat, 2025</a:t>
            </a:r>
          </a:p>
        </p:txBody>
      </p:sp>
      <p:sp>
        <p:nvSpPr>
          <p:cNvPr id="4" name="AutoShape 586">
            <a:extLst>
              <a:ext uri="{FF2B5EF4-FFF2-40B4-BE49-F238E27FC236}">
                <a16:creationId xmlns:a16="http://schemas.microsoft.com/office/drawing/2014/main" id="{E6BB88DD-94FE-DECF-CBAF-50130CC0C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935" y="1922297"/>
            <a:ext cx="1739149" cy="431755"/>
          </a:xfrm>
          <a:prstGeom prst="ellipse">
            <a:avLst/>
          </a:prstGeom>
          <a:noFill/>
          <a:ln w="25400">
            <a:noFill/>
            <a:miter lim="800000"/>
            <a:headEnd/>
            <a:tailEnd type="triangle"/>
          </a:ln>
        </p:spPr>
        <p:txBody>
          <a:bodyPr wrap="none" lIns="0" tIns="0" rIns="0" bIns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867" b="1">
                <a:solidFill>
                  <a:srgbClr val="FFFFFF"/>
                </a:solidFill>
                <a:latin typeface="Montserrat" pitchFamily="2" charset="77"/>
              </a:rPr>
              <a:t>16%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C7CF741-3635-BED3-13A3-1A0CF3545C68}"/>
              </a:ext>
            </a:extLst>
          </p:cNvPr>
          <p:cNvSpPr/>
          <p:nvPr/>
        </p:nvSpPr>
        <p:spPr>
          <a:xfrm>
            <a:off x="5862304" y="6694313"/>
            <a:ext cx="6329697" cy="153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" name="AutoShape 586">
            <a:extLst>
              <a:ext uri="{FF2B5EF4-FFF2-40B4-BE49-F238E27FC236}">
                <a16:creationId xmlns:a16="http://schemas.microsoft.com/office/drawing/2014/main" id="{357C8E67-A81D-10E9-ED57-7C3DD88F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772" y="1344752"/>
            <a:ext cx="964757" cy="431755"/>
          </a:xfrm>
          <a:prstGeom prst="ellipse">
            <a:avLst/>
          </a:prstGeom>
          <a:noFill/>
          <a:ln w="25400">
            <a:noFill/>
            <a:miter lim="800000"/>
            <a:headEnd/>
            <a:tailEnd type="triangle"/>
          </a:ln>
        </p:spPr>
        <p:txBody>
          <a:bodyPr wrap="none" lIns="0" tIns="0" rIns="0" bIns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</a:rPr>
              <a:t>1.105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</a:rPr>
              <a:t>mld €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AFBEA1-5F4B-E1B8-66B4-7195D95BB903}"/>
              </a:ext>
            </a:extLst>
          </p:cNvPr>
          <p:cNvSpPr txBox="1"/>
          <p:nvPr/>
        </p:nvSpPr>
        <p:spPr>
          <a:xfrm>
            <a:off x="861838" y="975495"/>
            <a:ext cx="3166044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Contanti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A4BD6DE-9F08-01FF-BCEC-67EE6C0921FA}"/>
              </a:ext>
            </a:extLst>
          </p:cNvPr>
          <p:cNvSpPr/>
          <p:nvPr/>
        </p:nvSpPr>
        <p:spPr>
          <a:xfrm>
            <a:off x="530306" y="1007544"/>
            <a:ext cx="160421" cy="1604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2DD705-FE8F-9618-5101-44605F937B4F}"/>
              </a:ext>
            </a:extLst>
          </p:cNvPr>
          <p:cNvSpPr txBox="1"/>
          <p:nvPr/>
        </p:nvSpPr>
        <p:spPr>
          <a:xfrm>
            <a:off x="861838" y="1271955"/>
            <a:ext cx="3166044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Carte &amp; </a:t>
            </a:r>
            <a:r>
              <a:rPr lang="it-IT" sz="1600" kern="0" err="1">
                <a:solidFill>
                  <a:srgbClr val="002E54"/>
                </a:solidFill>
                <a:latin typeface="Montserrat" pitchFamily="2" charset="77"/>
                <a:cs typeface="Arial"/>
              </a:rPr>
              <a:t>Wallet</a:t>
            </a:r>
            <a:endParaRPr lang="it-IT" sz="1400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83C45D1-B86C-3B80-365F-8861F514B703}"/>
              </a:ext>
            </a:extLst>
          </p:cNvPr>
          <p:cNvSpPr/>
          <p:nvPr/>
        </p:nvSpPr>
        <p:spPr>
          <a:xfrm>
            <a:off x="530306" y="1317820"/>
            <a:ext cx="160421" cy="1604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6E872D-742C-E295-EE14-E5F11F3C47D0}"/>
              </a:ext>
            </a:extLst>
          </p:cNvPr>
          <p:cNvSpPr txBox="1"/>
          <p:nvPr/>
        </p:nvSpPr>
        <p:spPr>
          <a:xfrm>
            <a:off x="861838" y="1569162"/>
            <a:ext cx="3166044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Altri strumenti</a:t>
            </a:r>
            <a:endParaRPr lang="it-IT" sz="1400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27DCE6B-BC38-DDBF-A278-3895F7FC7F68}"/>
              </a:ext>
            </a:extLst>
          </p:cNvPr>
          <p:cNvSpPr/>
          <p:nvPr/>
        </p:nvSpPr>
        <p:spPr>
          <a:xfrm>
            <a:off x="530306" y="1615027"/>
            <a:ext cx="160421" cy="1604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16" name="Immagine 15" descr="Immagine che contiene clipart, disegno, cartone animat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3AC3C61B-CC1B-DFAA-73F5-94A0A272FA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363" y="2741198"/>
            <a:ext cx="3525503" cy="352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40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6C7E7-7034-0F22-DC23-C14ABDAC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3E38C-99F3-684D-55B3-20BB006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Gli italiani preferiscono i pagamenti digitali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06B8001-EC28-1CB2-7CF3-CB18EF1545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8240" y="825177"/>
            <a:ext cx="1735723" cy="1456768"/>
          </a:xfrm>
          <a:prstGeom prst="rect">
            <a:avLst/>
          </a:prstGeom>
        </p:spPr>
      </p:pic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ECCB52A1-DD87-56E7-EA30-3AE60C44B1A8}"/>
              </a:ext>
            </a:extLst>
          </p:cNvPr>
          <p:cNvGraphicFramePr/>
          <p:nvPr/>
        </p:nvGraphicFramePr>
        <p:xfrm>
          <a:off x="6980033" y="1136153"/>
          <a:ext cx="4981352" cy="517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82FD897B-2E28-C5F0-8A43-68725A10B464}"/>
              </a:ext>
            </a:extLst>
          </p:cNvPr>
          <p:cNvGraphicFramePr/>
          <p:nvPr/>
        </p:nvGraphicFramePr>
        <p:xfrm>
          <a:off x="728247" y="2350347"/>
          <a:ext cx="4981352" cy="385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uppo 17">
            <a:extLst>
              <a:ext uri="{FF2B5EF4-FFF2-40B4-BE49-F238E27FC236}">
                <a16:creationId xmlns:a16="http://schemas.microsoft.com/office/drawing/2014/main" id="{9B5A9C19-1249-0CC3-43C4-1590C21A8D31}"/>
              </a:ext>
            </a:extLst>
          </p:cNvPr>
          <p:cNvGrpSpPr/>
          <p:nvPr/>
        </p:nvGrpSpPr>
        <p:grpSpPr>
          <a:xfrm>
            <a:off x="7072550" y="2373320"/>
            <a:ext cx="4796319" cy="576000"/>
            <a:chOff x="464418" y="865319"/>
            <a:chExt cx="3597239" cy="432000"/>
          </a:xfrm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77FB4C65-A6FB-807E-A504-E66FBC13A3F1}"/>
                </a:ext>
              </a:extLst>
            </p:cNvPr>
            <p:cNvSpPr/>
            <p:nvPr/>
          </p:nvSpPr>
          <p:spPr>
            <a:xfrm>
              <a:off x="464418" y="865319"/>
              <a:ext cx="3597239" cy="432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r>
                <a:rPr lang="it-IT" sz="2400" b="1">
                  <a:solidFill>
                    <a:srgbClr val="00799B"/>
                  </a:solidFill>
                  <a:latin typeface="Montserrat" pitchFamily="2" charset="77"/>
                </a:rPr>
                <a:t>                                      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D95BCE8-B5B3-690A-1552-F184CF42FA89}"/>
                </a:ext>
              </a:extLst>
            </p:cNvPr>
            <p:cNvSpPr txBox="1"/>
            <p:nvPr/>
          </p:nvSpPr>
          <p:spPr>
            <a:xfrm>
              <a:off x="909281" y="920927"/>
              <a:ext cx="3152376" cy="31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it-IT" sz="1067" b="1">
                  <a:solidFill>
                    <a:srgbClr val="002E54"/>
                  </a:solidFill>
                  <a:latin typeface="Montserrat" pitchFamily="2" charset="77"/>
                </a:rPr>
                <a:t>Quale strumento preferirebbe venisse usato maggiormente?</a:t>
              </a:r>
            </a:p>
          </p:txBody>
        </p: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E50F9B85-54F0-7DCE-E034-84CC288711F7}"/>
                </a:ext>
              </a:extLst>
            </p:cNvPr>
            <p:cNvGrpSpPr/>
            <p:nvPr/>
          </p:nvGrpSpPr>
          <p:grpSpPr>
            <a:xfrm>
              <a:off x="507718" y="901319"/>
              <a:ext cx="360000" cy="360000"/>
              <a:chOff x="623218" y="898348"/>
              <a:chExt cx="360000" cy="360000"/>
            </a:xfrm>
          </p:grpSpPr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DFB9C633-6A69-FF0F-0A0B-D6E3B49563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218" y="898348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/>
                <a:endParaRPr lang="it-IT" sz="2400">
                  <a:solidFill>
                    <a:srgbClr val="FFFFFF"/>
                  </a:solidFill>
                  <a:latin typeface="Montserrat" pitchFamily="2" charset="77"/>
                </a:endParaRPr>
              </a:p>
            </p:txBody>
          </p:sp>
          <p:grpSp>
            <p:nvGrpSpPr>
              <p:cNvPr id="23" name="Gruppo 22">
                <a:extLst>
                  <a:ext uri="{FF2B5EF4-FFF2-40B4-BE49-F238E27FC236}">
                    <a16:creationId xmlns:a16="http://schemas.microsoft.com/office/drawing/2014/main" id="{4849899C-A1C9-DF75-C1E8-0302ED9676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4990" y="970348"/>
                <a:ext cx="216456" cy="216000"/>
                <a:chOff x="172398" y="209058"/>
                <a:chExt cx="176220" cy="175849"/>
              </a:xfrm>
            </p:grpSpPr>
            <p:sp>
              <p:nvSpPr>
                <p:cNvPr id="24" name="Figura a mano libera 16">
                  <a:extLst>
                    <a:ext uri="{FF2B5EF4-FFF2-40B4-BE49-F238E27FC236}">
                      <a16:creationId xmlns:a16="http://schemas.microsoft.com/office/drawing/2014/main" id="{EBB4251B-A1FA-EE04-9398-E926D9B89500}"/>
                    </a:ext>
                  </a:extLst>
                </p:cNvPr>
                <p:cNvSpPr/>
                <p:nvPr userDrawn="1"/>
              </p:nvSpPr>
              <p:spPr>
                <a:xfrm>
                  <a:off x="172398" y="209058"/>
                  <a:ext cx="176220" cy="175849"/>
                </a:xfrm>
                <a:custGeom>
                  <a:avLst/>
                  <a:gdLst>
                    <a:gd name="connsiteX0" fmla="*/ 327356 w 378802"/>
                    <a:gd name="connsiteY0" fmla="*/ 51319 h 378004"/>
                    <a:gd name="connsiteX1" fmla="*/ 78997 w 378802"/>
                    <a:gd name="connsiteY1" fmla="*/ 51319 h 378004"/>
                    <a:gd name="connsiteX2" fmla="*/ 68241 w 378802"/>
                    <a:gd name="connsiteY2" fmla="*/ 287362 h 378004"/>
                    <a:gd name="connsiteX3" fmla="*/ 0 w 378802"/>
                    <a:gd name="connsiteY3" fmla="*/ 355475 h 378004"/>
                    <a:gd name="connsiteX4" fmla="*/ 22560 w 378802"/>
                    <a:gd name="connsiteY4" fmla="*/ 378005 h 378004"/>
                    <a:gd name="connsiteX5" fmla="*/ 120890 w 378802"/>
                    <a:gd name="connsiteY5" fmla="*/ 279887 h 378004"/>
                    <a:gd name="connsiteX6" fmla="*/ 98321 w 378802"/>
                    <a:gd name="connsiteY6" fmla="*/ 257376 h 378004"/>
                    <a:gd name="connsiteX7" fmla="*/ 90982 w 378802"/>
                    <a:gd name="connsiteY7" fmla="*/ 264709 h 378004"/>
                    <a:gd name="connsiteX8" fmla="*/ 101595 w 378802"/>
                    <a:gd name="connsiteY8" fmla="*/ 73849 h 378004"/>
                    <a:gd name="connsiteX9" fmla="*/ 304806 w 378802"/>
                    <a:gd name="connsiteY9" fmla="*/ 73849 h 378004"/>
                    <a:gd name="connsiteX10" fmla="*/ 304806 w 378802"/>
                    <a:gd name="connsiteY10" fmla="*/ 276629 h 378004"/>
                    <a:gd name="connsiteX11" fmla="*/ 302987 w 378802"/>
                    <a:gd name="connsiteY11" fmla="*/ 278244 h 378004"/>
                    <a:gd name="connsiteX12" fmla="*/ 325614 w 378802"/>
                    <a:gd name="connsiteY12" fmla="*/ 300821 h 378004"/>
                    <a:gd name="connsiteX13" fmla="*/ 327365 w 378802"/>
                    <a:gd name="connsiteY13" fmla="*/ 299159 h 378004"/>
                    <a:gd name="connsiteX14" fmla="*/ 327356 w 378802"/>
                    <a:gd name="connsiteY14" fmla="*/ 51319 h 37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8802" h="378004">
                      <a:moveTo>
                        <a:pt x="327356" y="51319"/>
                      </a:moveTo>
                      <a:cubicBezTo>
                        <a:pt x="258791" y="-17106"/>
                        <a:pt x="147600" y="-17106"/>
                        <a:pt x="78997" y="51319"/>
                      </a:cubicBezTo>
                      <a:cubicBezTo>
                        <a:pt x="14231" y="115974"/>
                        <a:pt x="10680" y="218518"/>
                        <a:pt x="68241" y="287362"/>
                      </a:cubicBezTo>
                      <a:lnTo>
                        <a:pt x="0" y="355475"/>
                      </a:lnTo>
                      <a:lnTo>
                        <a:pt x="22560" y="378005"/>
                      </a:lnTo>
                      <a:lnTo>
                        <a:pt x="120890" y="279887"/>
                      </a:lnTo>
                      <a:lnTo>
                        <a:pt x="98321" y="257376"/>
                      </a:lnTo>
                      <a:lnTo>
                        <a:pt x="90982" y="264709"/>
                      </a:lnTo>
                      <a:cubicBezTo>
                        <a:pt x="45786" y="208403"/>
                        <a:pt x="49298" y="126043"/>
                        <a:pt x="101595" y="73849"/>
                      </a:cubicBezTo>
                      <a:cubicBezTo>
                        <a:pt x="157710" y="17857"/>
                        <a:pt x="248672" y="17857"/>
                        <a:pt x="304806" y="73849"/>
                      </a:cubicBezTo>
                      <a:cubicBezTo>
                        <a:pt x="360910" y="129852"/>
                        <a:pt x="360910" y="220627"/>
                        <a:pt x="304806" y="276629"/>
                      </a:cubicBezTo>
                      <a:cubicBezTo>
                        <a:pt x="304215" y="277199"/>
                        <a:pt x="303578" y="277674"/>
                        <a:pt x="302987" y="278244"/>
                      </a:cubicBezTo>
                      <a:lnTo>
                        <a:pt x="325614" y="300821"/>
                      </a:lnTo>
                      <a:cubicBezTo>
                        <a:pt x="326194" y="300251"/>
                        <a:pt x="326804" y="299729"/>
                        <a:pt x="327365" y="299159"/>
                      </a:cubicBezTo>
                      <a:cubicBezTo>
                        <a:pt x="395949" y="230714"/>
                        <a:pt x="395949" y="119755"/>
                        <a:pt x="327356" y="51319"/>
                      </a:cubicBezTo>
                    </a:path>
                  </a:pathLst>
                </a:custGeom>
                <a:solidFill>
                  <a:srgbClr val="002E54"/>
                </a:solidFill>
                <a:ln w="95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it-IT" sz="2400">
                    <a:solidFill>
                      <a:srgbClr val="000000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25" name="Figura a mano libera 17">
                  <a:extLst>
                    <a:ext uri="{FF2B5EF4-FFF2-40B4-BE49-F238E27FC236}">
                      <a16:creationId xmlns:a16="http://schemas.microsoft.com/office/drawing/2014/main" id="{909E684C-FB83-9300-8863-68207DF3BF9B}"/>
                    </a:ext>
                  </a:extLst>
                </p:cNvPr>
                <p:cNvSpPr/>
                <p:nvPr userDrawn="1"/>
              </p:nvSpPr>
              <p:spPr>
                <a:xfrm>
                  <a:off x="200082" y="223877"/>
                  <a:ext cx="114112" cy="133385"/>
                </a:xfrm>
                <a:custGeom>
                  <a:avLst/>
                  <a:gdLst>
                    <a:gd name="connsiteX0" fmla="*/ 220918 w 245295"/>
                    <a:gd name="connsiteY0" fmla="*/ 223859 h 286722"/>
                    <a:gd name="connsiteX1" fmla="*/ 64664 w 245295"/>
                    <a:gd name="connsiteY1" fmla="*/ 222235 h 286722"/>
                    <a:gd name="connsiteX2" fmla="*/ 64664 w 245295"/>
                    <a:gd name="connsiteY2" fmla="*/ 64524 h 286722"/>
                    <a:gd name="connsiteX3" fmla="*/ 222707 w 245295"/>
                    <a:gd name="connsiteY3" fmla="*/ 64524 h 286722"/>
                    <a:gd name="connsiteX4" fmla="*/ 245296 w 245295"/>
                    <a:gd name="connsiteY4" fmla="*/ 41994 h 286722"/>
                    <a:gd name="connsiteX5" fmla="*/ 42085 w 245295"/>
                    <a:gd name="connsiteY5" fmla="*/ 41994 h 286722"/>
                    <a:gd name="connsiteX6" fmla="*/ 42085 w 245295"/>
                    <a:gd name="connsiteY6" fmla="*/ 244774 h 286722"/>
                    <a:gd name="connsiteX7" fmla="*/ 243497 w 245295"/>
                    <a:gd name="connsiteY7" fmla="*/ 246398 h 286722"/>
                    <a:gd name="connsiteX8" fmla="*/ 220918 w 245295"/>
                    <a:gd name="connsiteY8" fmla="*/ 223859 h 28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5295" h="286722">
                      <a:moveTo>
                        <a:pt x="220918" y="223859"/>
                      </a:moveTo>
                      <a:cubicBezTo>
                        <a:pt x="177150" y="265699"/>
                        <a:pt x="107728" y="265205"/>
                        <a:pt x="64664" y="222235"/>
                      </a:cubicBezTo>
                      <a:cubicBezTo>
                        <a:pt x="21020" y="178675"/>
                        <a:pt x="21020" y="108074"/>
                        <a:pt x="64664" y="64524"/>
                      </a:cubicBezTo>
                      <a:cubicBezTo>
                        <a:pt x="108309" y="20975"/>
                        <a:pt x="179073" y="20975"/>
                        <a:pt x="222707" y="64524"/>
                      </a:cubicBezTo>
                      <a:lnTo>
                        <a:pt x="245296" y="41994"/>
                      </a:lnTo>
                      <a:cubicBezTo>
                        <a:pt x="189172" y="-13998"/>
                        <a:pt x="98200" y="-13998"/>
                        <a:pt x="42085" y="41994"/>
                      </a:cubicBezTo>
                      <a:cubicBezTo>
                        <a:pt x="-14028" y="97997"/>
                        <a:pt x="-14028" y="188772"/>
                        <a:pt x="42085" y="244774"/>
                      </a:cubicBezTo>
                      <a:cubicBezTo>
                        <a:pt x="97609" y="300197"/>
                        <a:pt x="187249" y="300662"/>
                        <a:pt x="243497" y="246398"/>
                      </a:cubicBezTo>
                      <a:lnTo>
                        <a:pt x="220918" y="223859"/>
                      </a:lnTo>
                      <a:close/>
                    </a:path>
                  </a:pathLst>
                </a:custGeom>
                <a:solidFill>
                  <a:srgbClr val="91B9D0"/>
                </a:solidFill>
                <a:ln w="95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it-IT" sz="2400">
                    <a:solidFill>
                      <a:srgbClr val="000000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26" name="Figura a mano libera 18">
                  <a:extLst>
                    <a:ext uri="{FF2B5EF4-FFF2-40B4-BE49-F238E27FC236}">
                      <a16:creationId xmlns:a16="http://schemas.microsoft.com/office/drawing/2014/main" id="{E46F4E52-0851-9905-D34B-E0C7A00EA7B9}"/>
                    </a:ext>
                  </a:extLst>
                </p:cNvPr>
                <p:cNvSpPr/>
                <p:nvPr userDrawn="1"/>
              </p:nvSpPr>
              <p:spPr>
                <a:xfrm>
                  <a:off x="292350" y="253881"/>
                  <a:ext cx="26560" cy="74132"/>
                </a:xfrm>
                <a:custGeom>
                  <a:avLst/>
                  <a:gdLst>
                    <a:gd name="connsiteX0" fmla="*/ 24359 w 57093"/>
                    <a:gd name="connsiteY0" fmla="*/ 28 h 159353"/>
                    <a:gd name="connsiteX1" fmla="*/ 24321 w 57093"/>
                    <a:gd name="connsiteY1" fmla="*/ 0 h 159353"/>
                    <a:gd name="connsiteX2" fmla="*/ 1733 w 57093"/>
                    <a:gd name="connsiteY2" fmla="*/ 22530 h 159353"/>
                    <a:gd name="connsiteX3" fmla="*/ 1799 w 57093"/>
                    <a:gd name="connsiteY3" fmla="*/ 22559 h 159353"/>
                    <a:gd name="connsiteX4" fmla="*/ 1799 w 57093"/>
                    <a:gd name="connsiteY4" fmla="*/ 135209 h 159353"/>
                    <a:gd name="connsiteX5" fmla="*/ 0 w 57093"/>
                    <a:gd name="connsiteY5" fmla="*/ 136823 h 159353"/>
                    <a:gd name="connsiteX6" fmla="*/ 22579 w 57093"/>
                    <a:gd name="connsiteY6" fmla="*/ 159353 h 159353"/>
                    <a:gd name="connsiteX7" fmla="*/ 24368 w 57093"/>
                    <a:gd name="connsiteY7" fmla="*/ 157739 h 159353"/>
                    <a:gd name="connsiteX8" fmla="*/ 24359 w 57093"/>
                    <a:gd name="connsiteY8" fmla="*/ 28 h 159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093" h="159353">
                      <a:moveTo>
                        <a:pt x="24359" y="28"/>
                      </a:moveTo>
                      <a:cubicBezTo>
                        <a:pt x="24359" y="28"/>
                        <a:pt x="24340" y="9"/>
                        <a:pt x="24321" y="0"/>
                      </a:cubicBezTo>
                      <a:lnTo>
                        <a:pt x="1733" y="22530"/>
                      </a:lnTo>
                      <a:cubicBezTo>
                        <a:pt x="1752" y="22530"/>
                        <a:pt x="1771" y="22539"/>
                        <a:pt x="1799" y="22559"/>
                      </a:cubicBezTo>
                      <a:cubicBezTo>
                        <a:pt x="32935" y="53656"/>
                        <a:pt x="32935" y="104111"/>
                        <a:pt x="1799" y="135209"/>
                      </a:cubicBezTo>
                      <a:cubicBezTo>
                        <a:pt x="1209" y="135788"/>
                        <a:pt x="590" y="136272"/>
                        <a:pt x="0" y="136823"/>
                      </a:cubicBezTo>
                      <a:lnTo>
                        <a:pt x="22579" y="159353"/>
                      </a:lnTo>
                      <a:cubicBezTo>
                        <a:pt x="23160" y="158783"/>
                        <a:pt x="23788" y="158308"/>
                        <a:pt x="24368" y="157739"/>
                      </a:cubicBezTo>
                      <a:cubicBezTo>
                        <a:pt x="68003" y="114179"/>
                        <a:pt x="68003" y="43588"/>
                        <a:pt x="24359" y="28"/>
                      </a:cubicBezTo>
                    </a:path>
                  </a:pathLst>
                </a:custGeom>
                <a:solidFill>
                  <a:srgbClr val="002E54"/>
                </a:solidFill>
                <a:ln w="95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it-IT" sz="2400">
                    <a:solidFill>
                      <a:srgbClr val="000000"/>
                    </a:solidFill>
                    <a:latin typeface="Montserrat" pitchFamily="2" charset="77"/>
                  </a:endParaRPr>
                </a:p>
              </p:txBody>
            </p:sp>
          </p:grpSp>
        </p:grp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121F3847-273F-5DD7-2074-9FAE36349A8D}"/>
              </a:ext>
            </a:extLst>
          </p:cNvPr>
          <p:cNvGrpSpPr/>
          <p:nvPr/>
        </p:nvGrpSpPr>
        <p:grpSpPr>
          <a:xfrm>
            <a:off x="230615" y="2373320"/>
            <a:ext cx="4796319" cy="576000"/>
            <a:chOff x="464418" y="865319"/>
            <a:chExt cx="3597239" cy="432000"/>
          </a:xfrm>
        </p:grpSpPr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1FD50510-99FC-43F1-3109-63D684A4A499}"/>
                </a:ext>
              </a:extLst>
            </p:cNvPr>
            <p:cNvSpPr/>
            <p:nvPr/>
          </p:nvSpPr>
          <p:spPr>
            <a:xfrm>
              <a:off x="464418" y="865319"/>
              <a:ext cx="3597239" cy="432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r>
                <a:rPr lang="it-IT" sz="2400" b="1">
                  <a:solidFill>
                    <a:srgbClr val="00799B"/>
                  </a:solidFill>
                  <a:latin typeface="Montserrat" pitchFamily="2" charset="77"/>
                </a:rPr>
                <a:t>                                      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721629BE-1B41-EBE9-BB9B-A4776B285BD9}"/>
                </a:ext>
              </a:extLst>
            </p:cNvPr>
            <p:cNvSpPr txBox="1"/>
            <p:nvPr/>
          </p:nvSpPr>
          <p:spPr>
            <a:xfrm>
              <a:off x="909281" y="919457"/>
              <a:ext cx="3152376" cy="31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it-IT" sz="1067" b="1">
                  <a:solidFill>
                    <a:srgbClr val="002E54"/>
                  </a:solidFill>
                  <a:latin typeface="Montserrat" pitchFamily="2" charset="77"/>
                </a:rPr>
                <a:t>Se i commercianti accettassero tutti i possibili mezzi di pagamento, come preferirebbe pagare in negozio?</a:t>
              </a:r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D35DC7F4-8464-BC1C-F134-41E1CE991D52}"/>
                </a:ext>
              </a:extLst>
            </p:cNvPr>
            <p:cNvGrpSpPr/>
            <p:nvPr/>
          </p:nvGrpSpPr>
          <p:grpSpPr>
            <a:xfrm>
              <a:off x="507718" y="901319"/>
              <a:ext cx="360000" cy="360000"/>
              <a:chOff x="623218" y="898348"/>
              <a:chExt cx="360000" cy="360000"/>
            </a:xfrm>
          </p:grpSpPr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E399089E-F268-CD87-DA9A-38748493DF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218" y="898348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/>
                <a:endParaRPr lang="it-IT" sz="2400">
                  <a:solidFill>
                    <a:srgbClr val="FFFFFF"/>
                  </a:solidFill>
                  <a:latin typeface="Montserrat" pitchFamily="2" charset="77"/>
                </a:endParaRPr>
              </a:p>
            </p:txBody>
          </p:sp>
          <p:grpSp>
            <p:nvGrpSpPr>
              <p:cNvPr id="32" name="Gruppo 31">
                <a:extLst>
                  <a:ext uri="{FF2B5EF4-FFF2-40B4-BE49-F238E27FC236}">
                    <a16:creationId xmlns:a16="http://schemas.microsoft.com/office/drawing/2014/main" id="{3201263B-A108-FB80-3468-A6414B2C48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4990" y="970348"/>
                <a:ext cx="216456" cy="216000"/>
                <a:chOff x="172398" y="209058"/>
                <a:chExt cx="176220" cy="175849"/>
              </a:xfrm>
            </p:grpSpPr>
            <p:sp>
              <p:nvSpPr>
                <p:cNvPr id="33" name="Figura a mano libera 16">
                  <a:extLst>
                    <a:ext uri="{FF2B5EF4-FFF2-40B4-BE49-F238E27FC236}">
                      <a16:creationId xmlns:a16="http://schemas.microsoft.com/office/drawing/2014/main" id="{D9B9CDAF-0051-ED0D-8296-6F5357839B64}"/>
                    </a:ext>
                  </a:extLst>
                </p:cNvPr>
                <p:cNvSpPr/>
                <p:nvPr userDrawn="1"/>
              </p:nvSpPr>
              <p:spPr>
                <a:xfrm>
                  <a:off x="172398" y="209058"/>
                  <a:ext cx="176220" cy="175849"/>
                </a:xfrm>
                <a:custGeom>
                  <a:avLst/>
                  <a:gdLst>
                    <a:gd name="connsiteX0" fmla="*/ 327356 w 378802"/>
                    <a:gd name="connsiteY0" fmla="*/ 51319 h 378004"/>
                    <a:gd name="connsiteX1" fmla="*/ 78997 w 378802"/>
                    <a:gd name="connsiteY1" fmla="*/ 51319 h 378004"/>
                    <a:gd name="connsiteX2" fmla="*/ 68241 w 378802"/>
                    <a:gd name="connsiteY2" fmla="*/ 287362 h 378004"/>
                    <a:gd name="connsiteX3" fmla="*/ 0 w 378802"/>
                    <a:gd name="connsiteY3" fmla="*/ 355475 h 378004"/>
                    <a:gd name="connsiteX4" fmla="*/ 22560 w 378802"/>
                    <a:gd name="connsiteY4" fmla="*/ 378005 h 378004"/>
                    <a:gd name="connsiteX5" fmla="*/ 120890 w 378802"/>
                    <a:gd name="connsiteY5" fmla="*/ 279887 h 378004"/>
                    <a:gd name="connsiteX6" fmla="*/ 98321 w 378802"/>
                    <a:gd name="connsiteY6" fmla="*/ 257376 h 378004"/>
                    <a:gd name="connsiteX7" fmla="*/ 90982 w 378802"/>
                    <a:gd name="connsiteY7" fmla="*/ 264709 h 378004"/>
                    <a:gd name="connsiteX8" fmla="*/ 101595 w 378802"/>
                    <a:gd name="connsiteY8" fmla="*/ 73849 h 378004"/>
                    <a:gd name="connsiteX9" fmla="*/ 304806 w 378802"/>
                    <a:gd name="connsiteY9" fmla="*/ 73849 h 378004"/>
                    <a:gd name="connsiteX10" fmla="*/ 304806 w 378802"/>
                    <a:gd name="connsiteY10" fmla="*/ 276629 h 378004"/>
                    <a:gd name="connsiteX11" fmla="*/ 302987 w 378802"/>
                    <a:gd name="connsiteY11" fmla="*/ 278244 h 378004"/>
                    <a:gd name="connsiteX12" fmla="*/ 325614 w 378802"/>
                    <a:gd name="connsiteY12" fmla="*/ 300821 h 378004"/>
                    <a:gd name="connsiteX13" fmla="*/ 327365 w 378802"/>
                    <a:gd name="connsiteY13" fmla="*/ 299159 h 378004"/>
                    <a:gd name="connsiteX14" fmla="*/ 327356 w 378802"/>
                    <a:gd name="connsiteY14" fmla="*/ 51319 h 378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8802" h="378004">
                      <a:moveTo>
                        <a:pt x="327356" y="51319"/>
                      </a:moveTo>
                      <a:cubicBezTo>
                        <a:pt x="258791" y="-17106"/>
                        <a:pt x="147600" y="-17106"/>
                        <a:pt x="78997" y="51319"/>
                      </a:cubicBezTo>
                      <a:cubicBezTo>
                        <a:pt x="14231" y="115974"/>
                        <a:pt x="10680" y="218518"/>
                        <a:pt x="68241" y="287362"/>
                      </a:cubicBezTo>
                      <a:lnTo>
                        <a:pt x="0" y="355475"/>
                      </a:lnTo>
                      <a:lnTo>
                        <a:pt x="22560" y="378005"/>
                      </a:lnTo>
                      <a:lnTo>
                        <a:pt x="120890" y="279887"/>
                      </a:lnTo>
                      <a:lnTo>
                        <a:pt x="98321" y="257376"/>
                      </a:lnTo>
                      <a:lnTo>
                        <a:pt x="90982" y="264709"/>
                      </a:lnTo>
                      <a:cubicBezTo>
                        <a:pt x="45786" y="208403"/>
                        <a:pt x="49298" y="126043"/>
                        <a:pt x="101595" y="73849"/>
                      </a:cubicBezTo>
                      <a:cubicBezTo>
                        <a:pt x="157710" y="17857"/>
                        <a:pt x="248672" y="17857"/>
                        <a:pt x="304806" y="73849"/>
                      </a:cubicBezTo>
                      <a:cubicBezTo>
                        <a:pt x="360910" y="129852"/>
                        <a:pt x="360910" y="220627"/>
                        <a:pt x="304806" y="276629"/>
                      </a:cubicBezTo>
                      <a:cubicBezTo>
                        <a:pt x="304215" y="277199"/>
                        <a:pt x="303578" y="277674"/>
                        <a:pt x="302987" y="278244"/>
                      </a:cubicBezTo>
                      <a:lnTo>
                        <a:pt x="325614" y="300821"/>
                      </a:lnTo>
                      <a:cubicBezTo>
                        <a:pt x="326194" y="300251"/>
                        <a:pt x="326804" y="299729"/>
                        <a:pt x="327365" y="299159"/>
                      </a:cubicBezTo>
                      <a:cubicBezTo>
                        <a:pt x="395949" y="230714"/>
                        <a:pt x="395949" y="119755"/>
                        <a:pt x="327356" y="51319"/>
                      </a:cubicBezTo>
                    </a:path>
                  </a:pathLst>
                </a:custGeom>
                <a:solidFill>
                  <a:srgbClr val="002E54"/>
                </a:solidFill>
                <a:ln w="95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it-IT" sz="2400">
                    <a:solidFill>
                      <a:srgbClr val="000000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34" name="Figura a mano libera 17">
                  <a:extLst>
                    <a:ext uri="{FF2B5EF4-FFF2-40B4-BE49-F238E27FC236}">
                      <a16:creationId xmlns:a16="http://schemas.microsoft.com/office/drawing/2014/main" id="{B264A3CB-EA43-27BF-F72E-7EEBE7F34853}"/>
                    </a:ext>
                  </a:extLst>
                </p:cNvPr>
                <p:cNvSpPr/>
                <p:nvPr userDrawn="1"/>
              </p:nvSpPr>
              <p:spPr>
                <a:xfrm>
                  <a:off x="200082" y="223877"/>
                  <a:ext cx="114112" cy="133385"/>
                </a:xfrm>
                <a:custGeom>
                  <a:avLst/>
                  <a:gdLst>
                    <a:gd name="connsiteX0" fmla="*/ 220918 w 245295"/>
                    <a:gd name="connsiteY0" fmla="*/ 223859 h 286722"/>
                    <a:gd name="connsiteX1" fmla="*/ 64664 w 245295"/>
                    <a:gd name="connsiteY1" fmla="*/ 222235 h 286722"/>
                    <a:gd name="connsiteX2" fmla="*/ 64664 w 245295"/>
                    <a:gd name="connsiteY2" fmla="*/ 64524 h 286722"/>
                    <a:gd name="connsiteX3" fmla="*/ 222707 w 245295"/>
                    <a:gd name="connsiteY3" fmla="*/ 64524 h 286722"/>
                    <a:gd name="connsiteX4" fmla="*/ 245296 w 245295"/>
                    <a:gd name="connsiteY4" fmla="*/ 41994 h 286722"/>
                    <a:gd name="connsiteX5" fmla="*/ 42085 w 245295"/>
                    <a:gd name="connsiteY5" fmla="*/ 41994 h 286722"/>
                    <a:gd name="connsiteX6" fmla="*/ 42085 w 245295"/>
                    <a:gd name="connsiteY6" fmla="*/ 244774 h 286722"/>
                    <a:gd name="connsiteX7" fmla="*/ 243497 w 245295"/>
                    <a:gd name="connsiteY7" fmla="*/ 246398 h 286722"/>
                    <a:gd name="connsiteX8" fmla="*/ 220918 w 245295"/>
                    <a:gd name="connsiteY8" fmla="*/ 223859 h 28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5295" h="286722">
                      <a:moveTo>
                        <a:pt x="220918" y="223859"/>
                      </a:moveTo>
                      <a:cubicBezTo>
                        <a:pt x="177150" y="265699"/>
                        <a:pt x="107728" y="265205"/>
                        <a:pt x="64664" y="222235"/>
                      </a:cubicBezTo>
                      <a:cubicBezTo>
                        <a:pt x="21020" y="178675"/>
                        <a:pt x="21020" y="108074"/>
                        <a:pt x="64664" y="64524"/>
                      </a:cubicBezTo>
                      <a:cubicBezTo>
                        <a:pt x="108309" y="20975"/>
                        <a:pt x="179073" y="20975"/>
                        <a:pt x="222707" y="64524"/>
                      </a:cubicBezTo>
                      <a:lnTo>
                        <a:pt x="245296" y="41994"/>
                      </a:lnTo>
                      <a:cubicBezTo>
                        <a:pt x="189172" y="-13998"/>
                        <a:pt x="98200" y="-13998"/>
                        <a:pt x="42085" y="41994"/>
                      </a:cubicBezTo>
                      <a:cubicBezTo>
                        <a:pt x="-14028" y="97997"/>
                        <a:pt x="-14028" y="188772"/>
                        <a:pt x="42085" y="244774"/>
                      </a:cubicBezTo>
                      <a:cubicBezTo>
                        <a:pt x="97609" y="300197"/>
                        <a:pt x="187249" y="300662"/>
                        <a:pt x="243497" y="246398"/>
                      </a:cubicBezTo>
                      <a:lnTo>
                        <a:pt x="220918" y="223859"/>
                      </a:lnTo>
                      <a:close/>
                    </a:path>
                  </a:pathLst>
                </a:custGeom>
                <a:solidFill>
                  <a:srgbClr val="91B9D0"/>
                </a:solidFill>
                <a:ln w="95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it-IT" sz="2400">
                    <a:solidFill>
                      <a:srgbClr val="000000"/>
                    </a:solidFill>
                    <a:latin typeface="Montserrat" pitchFamily="2" charset="77"/>
                  </a:endParaRPr>
                </a:p>
              </p:txBody>
            </p:sp>
            <p:sp>
              <p:nvSpPr>
                <p:cNvPr id="35" name="Figura a mano libera 18">
                  <a:extLst>
                    <a:ext uri="{FF2B5EF4-FFF2-40B4-BE49-F238E27FC236}">
                      <a16:creationId xmlns:a16="http://schemas.microsoft.com/office/drawing/2014/main" id="{2F036FC9-B6E4-1033-B4CD-4695698136A0}"/>
                    </a:ext>
                  </a:extLst>
                </p:cNvPr>
                <p:cNvSpPr/>
                <p:nvPr userDrawn="1"/>
              </p:nvSpPr>
              <p:spPr>
                <a:xfrm>
                  <a:off x="292350" y="253881"/>
                  <a:ext cx="26560" cy="74132"/>
                </a:xfrm>
                <a:custGeom>
                  <a:avLst/>
                  <a:gdLst>
                    <a:gd name="connsiteX0" fmla="*/ 24359 w 57093"/>
                    <a:gd name="connsiteY0" fmla="*/ 28 h 159353"/>
                    <a:gd name="connsiteX1" fmla="*/ 24321 w 57093"/>
                    <a:gd name="connsiteY1" fmla="*/ 0 h 159353"/>
                    <a:gd name="connsiteX2" fmla="*/ 1733 w 57093"/>
                    <a:gd name="connsiteY2" fmla="*/ 22530 h 159353"/>
                    <a:gd name="connsiteX3" fmla="*/ 1799 w 57093"/>
                    <a:gd name="connsiteY3" fmla="*/ 22559 h 159353"/>
                    <a:gd name="connsiteX4" fmla="*/ 1799 w 57093"/>
                    <a:gd name="connsiteY4" fmla="*/ 135209 h 159353"/>
                    <a:gd name="connsiteX5" fmla="*/ 0 w 57093"/>
                    <a:gd name="connsiteY5" fmla="*/ 136823 h 159353"/>
                    <a:gd name="connsiteX6" fmla="*/ 22579 w 57093"/>
                    <a:gd name="connsiteY6" fmla="*/ 159353 h 159353"/>
                    <a:gd name="connsiteX7" fmla="*/ 24368 w 57093"/>
                    <a:gd name="connsiteY7" fmla="*/ 157739 h 159353"/>
                    <a:gd name="connsiteX8" fmla="*/ 24359 w 57093"/>
                    <a:gd name="connsiteY8" fmla="*/ 28 h 159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093" h="159353">
                      <a:moveTo>
                        <a:pt x="24359" y="28"/>
                      </a:moveTo>
                      <a:cubicBezTo>
                        <a:pt x="24359" y="28"/>
                        <a:pt x="24340" y="9"/>
                        <a:pt x="24321" y="0"/>
                      </a:cubicBezTo>
                      <a:lnTo>
                        <a:pt x="1733" y="22530"/>
                      </a:lnTo>
                      <a:cubicBezTo>
                        <a:pt x="1752" y="22530"/>
                        <a:pt x="1771" y="22539"/>
                        <a:pt x="1799" y="22559"/>
                      </a:cubicBezTo>
                      <a:cubicBezTo>
                        <a:pt x="32935" y="53656"/>
                        <a:pt x="32935" y="104111"/>
                        <a:pt x="1799" y="135209"/>
                      </a:cubicBezTo>
                      <a:cubicBezTo>
                        <a:pt x="1209" y="135788"/>
                        <a:pt x="590" y="136272"/>
                        <a:pt x="0" y="136823"/>
                      </a:cubicBezTo>
                      <a:lnTo>
                        <a:pt x="22579" y="159353"/>
                      </a:lnTo>
                      <a:cubicBezTo>
                        <a:pt x="23160" y="158783"/>
                        <a:pt x="23788" y="158308"/>
                        <a:pt x="24368" y="157739"/>
                      </a:cubicBezTo>
                      <a:cubicBezTo>
                        <a:pt x="68003" y="114179"/>
                        <a:pt x="68003" y="43588"/>
                        <a:pt x="24359" y="28"/>
                      </a:cubicBezTo>
                    </a:path>
                  </a:pathLst>
                </a:custGeom>
                <a:solidFill>
                  <a:srgbClr val="002E54"/>
                </a:solidFill>
                <a:ln w="95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it-IT" sz="2400">
                    <a:solidFill>
                      <a:srgbClr val="000000"/>
                    </a:solidFill>
                    <a:latin typeface="Montserrat" pitchFamily="2" charset="77"/>
                  </a:endParaRPr>
                </a:p>
              </p:txBody>
            </p:sp>
          </p:grpSp>
        </p:grpSp>
      </p:grpSp>
      <p:pic>
        <p:nvPicPr>
          <p:cNvPr id="37" name="Immagine 36">
            <a:extLst>
              <a:ext uri="{FF2B5EF4-FFF2-40B4-BE49-F238E27FC236}">
                <a16:creationId xmlns:a16="http://schemas.microsoft.com/office/drawing/2014/main" id="{FC1E5ED6-6E8A-7E5A-5642-5A256DACA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180" y="858889"/>
            <a:ext cx="1166595" cy="1398011"/>
          </a:xfrm>
          <a:prstGeom prst="rect">
            <a:avLst/>
          </a:prstGeom>
        </p:spPr>
      </p:pic>
      <p:sp>
        <p:nvSpPr>
          <p:cNvPr id="38" name="Rettangolo 37">
            <a:extLst>
              <a:ext uri="{FF2B5EF4-FFF2-40B4-BE49-F238E27FC236}">
                <a16:creationId xmlns:a16="http://schemas.microsoft.com/office/drawing/2014/main" id="{52745C02-5CCE-7475-D427-C37C8754CD20}"/>
              </a:ext>
            </a:extLst>
          </p:cNvPr>
          <p:cNvSpPr/>
          <p:nvPr/>
        </p:nvSpPr>
        <p:spPr>
          <a:xfrm>
            <a:off x="3425421" y="2740492"/>
            <a:ext cx="2099144" cy="643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it-IT" sz="1067">
                <a:solidFill>
                  <a:srgbClr val="002E54"/>
                </a:solidFill>
                <a:latin typeface="Montserrat" pitchFamily="2" charset="77"/>
              </a:rPr>
              <a:t>Base: 2.000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C7E580FE-2927-FC7F-4412-24FF38B13E02}"/>
              </a:ext>
            </a:extLst>
          </p:cNvPr>
          <p:cNvSpPr/>
          <p:nvPr/>
        </p:nvSpPr>
        <p:spPr>
          <a:xfrm>
            <a:off x="10266488" y="2740492"/>
            <a:ext cx="2099144" cy="643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it-IT" sz="1067">
                <a:solidFill>
                  <a:srgbClr val="002E54"/>
                </a:solidFill>
                <a:latin typeface="Montserrat" pitchFamily="2" charset="77"/>
              </a:rPr>
              <a:t>Base: 400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E22A3C6C-DEBF-3E16-090D-8F2B18474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537" y="1051764"/>
            <a:ext cx="1280927" cy="13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5C29C-61E2-BD9F-5B91-ADE0F5ED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Pagamenti digitali in Italia: il </a:t>
            </a:r>
            <a:r>
              <a:rPr lang="it-IT">
                <a:solidFill>
                  <a:schemeClr val="accent3"/>
                </a:solidFill>
              </a:rPr>
              <a:t>transato</a:t>
            </a:r>
            <a:r>
              <a:rPr lang="it-IT"/>
              <a:t> e le </a:t>
            </a:r>
            <a:r>
              <a:rPr lang="it-IT">
                <a:solidFill>
                  <a:schemeClr val="accent2"/>
                </a:solidFill>
              </a:rPr>
              <a:t>transazioni</a:t>
            </a:r>
            <a:endParaRPr lang="it-IT"/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6D4F08A5-FEEE-DD04-5DA3-771688662D2A}"/>
              </a:ext>
            </a:extLst>
          </p:cNvPr>
          <p:cNvGrpSpPr/>
          <p:nvPr/>
        </p:nvGrpSpPr>
        <p:grpSpPr>
          <a:xfrm>
            <a:off x="575749" y="5614705"/>
            <a:ext cx="3497576" cy="553415"/>
            <a:chOff x="387739" y="711947"/>
            <a:chExt cx="2623182" cy="41506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4375F0A5-7984-63C7-03B7-DC8AA18A16E7}"/>
                </a:ext>
              </a:extLst>
            </p:cNvPr>
            <p:cNvSpPr txBox="1"/>
            <p:nvPr/>
          </p:nvSpPr>
          <p:spPr>
            <a:xfrm>
              <a:off x="636388" y="711947"/>
              <a:ext cx="2374533" cy="184666"/>
            </a:xfrm>
            <a:prstGeom prst="rect">
              <a:avLst/>
            </a:prstGeom>
            <a:noFill/>
          </p:spPr>
          <p:txBody>
            <a:bodyPr wrap="square" lIns="96000" tIns="0" rIns="0" bIns="0" rtlCol="0" anchor="ctr" anchorCtr="0">
              <a:spAutoFit/>
            </a:bodyPr>
            <a:lstStyle/>
            <a:p>
              <a:pPr defTabSz="609585"/>
              <a:r>
                <a:rPr lang="it-IT" sz="1600" kern="0">
                  <a:solidFill>
                    <a:srgbClr val="002E54"/>
                  </a:solidFill>
                  <a:latin typeface="Montserrat" pitchFamily="2" charset="77"/>
                  <a:cs typeface="Arial"/>
                </a:rPr>
                <a:t>Pagamenti con carta</a:t>
              </a:r>
              <a:endParaRPr lang="it-IT" sz="1467" kern="0">
                <a:solidFill>
                  <a:srgbClr val="002E54"/>
                </a:solidFill>
                <a:latin typeface="Montserrat" pitchFamily="2" charset="77"/>
                <a:cs typeface="Arial"/>
              </a:endParaRPr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7B64E044-06CC-6961-EF73-EEAA81FD8793}"/>
                </a:ext>
              </a:extLst>
            </p:cNvPr>
            <p:cNvSpPr/>
            <p:nvPr/>
          </p:nvSpPr>
          <p:spPr>
            <a:xfrm>
              <a:off x="387739" y="735984"/>
              <a:ext cx="120316" cy="1203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endParaRPr lang="it-IT" sz="2400">
                <a:solidFill>
                  <a:srgbClr val="FFFFFF"/>
                </a:solidFill>
                <a:latin typeface="Montserrat" pitchFamily="2" charset="77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4566CCDE-6EB3-C337-021B-97EF0D143044}"/>
                </a:ext>
              </a:extLst>
            </p:cNvPr>
            <p:cNvSpPr txBox="1"/>
            <p:nvPr/>
          </p:nvSpPr>
          <p:spPr>
            <a:xfrm>
              <a:off x="636388" y="942342"/>
              <a:ext cx="2374533" cy="184666"/>
            </a:xfrm>
            <a:prstGeom prst="rect">
              <a:avLst/>
            </a:prstGeom>
            <a:noFill/>
          </p:spPr>
          <p:txBody>
            <a:bodyPr wrap="square" lIns="96000" tIns="0" rIns="0" bIns="0" rtlCol="0" anchor="ctr" anchorCtr="0">
              <a:spAutoFit/>
            </a:bodyPr>
            <a:lstStyle/>
            <a:p>
              <a:pPr defTabSz="609585"/>
              <a:r>
                <a:rPr lang="it-IT" sz="1600" kern="0">
                  <a:solidFill>
                    <a:srgbClr val="002E54"/>
                  </a:solidFill>
                  <a:latin typeface="Montserrat" pitchFamily="2" charset="77"/>
                  <a:cs typeface="Arial"/>
                </a:rPr>
                <a:t>Pagamenti alternativi</a:t>
              </a:r>
              <a:endParaRPr lang="it-IT" sz="1400" kern="0">
                <a:solidFill>
                  <a:srgbClr val="002E54"/>
                </a:solidFill>
                <a:latin typeface="Montserrat" pitchFamily="2" charset="77"/>
                <a:cs typeface="Arial"/>
              </a:endParaRPr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F60BD5E-5D6F-3AB7-3B04-7B43A90777B7}"/>
                </a:ext>
              </a:extLst>
            </p:cNvPr>
            <p:cNvSpPr/>
            <p:nvPr/>
          </p:nvSpPr>
          <p:spPr>
            <a:xfrm>
              <a:off x="387739" y="976741"/>
              <a:ext cx="120316" cy="1203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endParaRPr lang="it-IT" sz="2400">
                <a:solidFill>
                  <a:srgbClr val="FFFFFF"/>
                </a:solidFill>
                <a:latin typeface="Montserrat" pitchFamily="2" charset="77"/>
              </a:endParaRPr>
            </a:p>
          </p:txBody>
        </p:sp>
      </p:grp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65E2F77B-230B-ABFC-E3E1-4EC078679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417192"/>
              </p:ext>
            </p:extLst>
          </p:nvPr>
        </p:nvGraphicFramePr>
        <p:xfrm>
          <a:off x="452248" y="1519173"/>
          <a:ext cx="5643753" cy="392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AutoShape 14">
            <a:extLst>
              <a:ext uri="{FF2B5EF4-FFF2-40B4-BE49-F238E27FC236}">
                <a16:creationId xmlns:a16="http://schemas.microsoft.com/office/drawing/2014/main" id="{E9513B94-12A7-C43A-15F9-E117BF38F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271" y="1360890"/>
            <a:ext cx="538805" cy="34368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481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47E419A4-2104-1DC3-BC6E-03756C22E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446" y="1636320"/>
            <a:ext cx="538805" cy="34368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443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31A71DFE-1688-832B-5116-F52499011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446" y="3669384"/>
            <a:ext cx="538805" cy="34368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FFFF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435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FFFF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  <a:endParaRPr lang="it-IT" sz="1067" b="1">
              <a:solidFill>
                <a:srgbClr val="FFFFFF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F1B42A80-4BE5-E5AC-63E0-12735ECB6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271" y="3668788"/>
            <a:ext cx="538805" cy="34368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FFFF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472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FFFF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  <a:endParaRPr lang="it-IT" sz="1067" b="1">
              <a:solidFill>
                <a:srgbClr val="FFFFFF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D95855AB-01DF-92E2-1275-1ED2CA030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024" y="1129497"/>
            <a:ext cx="538805" cy="58821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FF655C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9</a:t>
            </a:r>
          </a:p>
          <a:p>
            <a:pPr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FF655C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24" name="AutoShape 14">
            <a:extLst>
              <a:ext uri="{FF2B5EF4-FFF2-40B4-BE49-F238E27FC236}">
                <a16:creationId xmlns:a16="http://schemas.microsoft.com/office/drawing/2014/main" id="{D64C7EB0-27A3-B1CF-2024-5F1E6936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08" y="1215381"/>
            <a:ext cx="538805" cy="58821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FF655C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8</a:t>
            </a:r>
          </a:p>
          <a:p>
            <a:pPr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FF655C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cxnSp>
        <p:nvCxnSpPr>
          <p:cNvPr id="25" name="Connettore 1 19">
            <a:extLst>
              <a:ext uri="{FF2B5EF4-FFF2-40B4-BE49-F238E27FC236}">
                <a16:creationId xmlns:a16="http://schemas.microsoft.com/office/drawing/2014/main" id="{545981C8-F0DB-E4EC-1989-8A585B6832BE}"/>
              </a:ext>
            </a:extLst>
          </p:cNvPr>
          <p:cNvCxnSpPr>
            <a:cxnSpLocks/>
          </p:cNvCxnSpPr>
          <p:nvPr/>
        </p:nvCxnSpPr>
        <p:spPr>
          <a:xfrm flipH="1" flipV="1">
            <a:off x="1090186" y="1706099"/>
            <a:ext cx="429849" cy="283637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1 19">
            <a:extLst>
              <a:ext uri="{FF2B5EF4-FFF2-40B4-BE49-F238E27FC236}">
                <a16:creationId xmlns:a16="http://schemas.microsoft.com/office/drawing/2014/main" id="{7432C088-9269-58B1-8BC4-972075EF1D9F}"/>
              </a:ext>
            </a:extLst>
          </p:cNvPr>
          <p:cNvCxnSpPr>
            <a:cxnSpLocks/>
          </p:cNvCxnSpPr>
          <p:nvPr/>
        </p:nvCxnSpPr>
        <p:spPr>
          <a:xfrm flipH="1" flipV="1">
            <a:off x="3758736" y="1453697"/>
            <a:ext cx="480209" cy="29798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6ECF969C-927D-0C52-3C38-BDDB528B3B34}"/>
              </a:ext>
            </a:extLst>
          </p:cNvPr>
          <p:cNvGrpSpPr/>
          <p:nvPr/>
        </p:nvGrpSpPr>
        <p:grpSpPr>
          <a:xfrm>
            <a:off x="2728919" y="1794677"/>
            <a:ext cx="1090408" cy="513075"/>
            <a:chOff x="6133081" y="698825"/>
            <a:chExt cx="817806" cy="384806"/>
          </a:xfrm>
        </p:grpSpPr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EBD16A09-11C8-6C33-FD12-722A2A475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3081" y="698825"/>
              <a:ext cx="817806" cy="38480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AutoShape 586">
              <a:extLst>
                <a:ext uri="{FF2B5EF4-FFF2-40B4-BE49-F238E27FC236}">
                  <a16:creationId xmlns:a16="http://schemas.microsoft.com/office/drawing/2014/main" id="{7877878E-4A0C-1E82-9110-D214CDFD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9306" y="711946"/>
              <a:ext cx="585355" cy="32371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miter lim="800000"/>
              <a:headEnd/>
              <a:tailEnd type="triangle"/>
            </a:ln>
          </p:spPr>
          <p:txBody>
            <a:bodyPr wrap="none" lIns="0" tIns="0" rIns="0" bIns="0" anchor="ctr"/>
            <a:lstStyle/>
            <a:p>
              <a:pPr algn="ctr" defTabSz="812516" fontAlgn="base">
                <a:spcBef>
                  <a:spcPct val="0"/>
                </a:spcBef>
                <a:spcAft>
                  <a:spcPct val="0"/>
                </a:spcAft>
                <a:tabLst>
                  <a:tab pos="241210" algn="l"/>
                </a:tabLst>
              </a:pPr>
              <a:r>
                <a:rPr lang="it-IT" sz="1467" b="1">
                  <a:solidFill>
                    <a:srgbClr val="FFFFFF"/>
                  </a:solidFill>
                  <a:latin typeface="Montserrat" pitchFamily="2" charset="77"/>
                </a:rPr>
                <a:t>+8,5%</a:t>
              </a:r>
            </a:p>
          </p:txBody>
        </p:sp>
      </p:grpSp>
      <p:sp>
        <p:nvSpPr>
          <p:cNvPr id="53" name="Rettangolo 52">
            <a:extLst>
              <a:ext uri="{FF2B5EF4-FFF2-40B4-BE49-F238E27FC236}">
                <a16:creationId xmlns:a16="http://schemas.microsoft.com/office/drawing/2014/main" id="{72804598-82EE-4C3F-947F-865438C0F26E}"/>
              </a:ext>
            </a:extLst>
          </p:cNvPr>
          <p:cNvSpPr/>
          <p:nvPr/>
        </p:nvSpPr>
        <p:spPr>
          <a:xfrm>
            <a:off x="5862304" y="6694313"/>
            <a:ext cx="6329697" cy="153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76E89FF-8473-C43D-97CE-5748163F5660}"/>
              </a:ext>
            </a:extLst>
          </p:cNvPr>
          <p:cNvSpPr/>
          <p:nvPr/>
        </p:nvSpPr>
        <p:spPr>
          <a:xfrm>
            <a:off x="572610" y="824144"/>
            <a:ext cx="5289693" cy="456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it-IT" sz="1867" b="1">
                <a:solidFill>
                  <a:srgbClr val="00BBE6"/>
                </a:solidFill>
                <a:latin typeface="Montserrat" pitchFamily="2" charset="77"/>
              </a:rPr>
              <a:t>TRANSATO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6F7BD18-C44B-FD8E-738E-FC9AFC5D1A96}"/>
              </a:ext>
            </a:extLst>
          </p:cNvPr>
          <p:cNvGrpSpPr/>
          <p:nvPr/>
        </p:nvGrpSpPr>
        <p:grpSpPr>
          <a:xfrm>
            <a:off x="6120246" y="824143"/>
            <a:ext cx="5650013" cy="5343976"/>
            <a:chOff x="4590184" y="618107"/>
            <a:chExt cx="4237510" cy="4007982"/>
          </a:xfrm>
        </p:grpSpPr>
        <p:graphicFrame>
          <p:nvGraphicFramePr>
            <p:cNvPr id="13" name="Grafico 12">
              <a:extLst>
                <a:ext uri="{FF2B5EF4-FFF2-40B4-BE49-F238E27FC236}">
                  <a16:creationId xmlns:a16="http://schemas.microsoft.com/office/drawing/2014/main" id="{496A10C5-B07F-A64A-79B7-D3BC68E811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9620747"/>
                </p:ext>
              </p:extLst>
            </p:nvPr>
          </p:nvGraphicFramePr>
          <p:xfrm>
            <a:off x="4594879" y="1626337"/>
            <a:ext cx="4232815" cy="24224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AutoShape 14">
              <a:extLst>
                <a:ext uri="{FF2B5EF4-FFF2-40B4-BE49-F238E27FC236}">
                  <a16:creationId xmlns:a16="http://schemas.microsoft.com/office/drawing/2014/main" id="{CEB56285-1ADF-FC0B-BACC-8BD98A033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812" y="1477298"/>
              <a:ext cx="404104" cy="257767"/>
            </a:xfrm>
            <a:prstGeom prst="roundRect">
              <a:avLst>
                <a:gd name="adj" fmla="val 416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867" b="1">
                  <a:solidFill>
                    <a:srgbClr val="002E54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11,4</a:t>
              </a:r>
            </a:p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200" b="1">
                  <a:solidFill>
                    <a:srgbClr val="002E54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mld</a:t>
              </a:r>
              <a:endParaRPr lang="it-IT" sz="10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28" name="AutoShape 14">
              <a:extLst>
                <a:ext uri="{FF2B5EF4-FFF2-40B4-BE49-F238E27FC236}">
                  <a16:creationId xmlns:a16="http://schemas.microsoft.com/office/drawing/2014/main" id="{32C33D14-E699-00D9-30A2-531A6A17F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326" y="1740980"/>
              <a:ext cx="404104" cy="257767"/>
            </a:xfrm>
            <a:prstGeom prst="roundRect">
              <a:avLst>
                <a:gd name="adj" fmla="val 416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867" b="1">
                  <a:solidFill>
                    <a:srgbClr val="002E54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10,0</a:t>
              </a:r>
            </a:p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200" b="1">
                  <a:solidFill>
                    <a:srgbClr val="002E54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mld</a:t>
              </a:r>
              <a:endParaRPr lang="it-IT" sz="10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endParaRPr>
            </a:p>
          </p:txBody>
        </p: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E26CDC5D-A11D-7C3B-AB23-BEA2254B7319}"/>
                </a:ext>
              </a:extLst>
            </p:cNvPr>
            <p:cNvGrpSpPr/>
            <p:nvPr/>
          </p:nvGrpSpPr>
          <p:grpSpPr>
            <a:xfrm>
              <a:off x="6304032" y="1908233"/>
              <a:ext cx="817806" cy="384806"/>
              <a:chOff x="6133081" y="698825"/>
              <a:chExt cx="817806" cy="384806"/>
            </a:xfrm>
          </p:grpSpPr>
          <p:cxnSp>
            <p:nvCxnSpPr>
              <p:cNvPr id="43" name="Connettore 2 42">
                <a:extLst>
                  <a:ext uri="{FF2B5EF4-FFF2-40B4-BE49-F238E27FC236}">
                    <a16:creationId xmlns:a16="http://schemas.microsoft.com/office/drawing/2014/main" id="{A9ED6AFB-A8EE-ADF8-0A2E-F4BA8E22A3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3081" y="698825"/>
                <a:ext cx="817806" cy="384806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AutoShape 586">
                <a:extLst>
                  <a:ext uri="{FF2B5EF4-FFF2-40B4-BE49-F238E27FC236}">
                    <a16:creationId xmlns:a16="http://schemas.microsoft.com/office/drawing/2014/main" id="{75EC09E8-B9BA-1459-162E-052FFC999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306" y="711946"/>
                <a:ext cx="585355" cy="32371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accent1"/>
                </a:solidFill>
                <a:miter lim="800000"/>
                <a:headEnd/>
                <a:tailEnd type="triangle"/>
              </a:ln>
            </p:spPr>
            <p:txBody>
              <a:bodyPr wrap="none" lIns="0" tIns="0" rIns="0" bIns="0" anchor="ctr"/>
              <a:lstStyle/>
              <a:p>
                <a:pPr algn="ctr" defTabSz="812516" fontAlgn="base">
                  <a:spcBef>
                    <a:spcPct val="0"/>
                  </a:spcBef>
                  <a:spcAft>
                    <a:spcPct val="0"/>
                  </a:spcAft>
                  <a:tabLst>
                    <a:tab pos="241210" algn="l"/>
                  </a:tabLst>
                </a:pPr>
                <a:r>
                  <a:rPr lang="it-IT" sz="1467" b="1">
                    <a:solidFill>
                      <a:srgbClr val="FFFFFF"/>
                    </a:solidFill>
                    <a:latin typeface="Montserrat" pitchFamily="2" charset="77"/>
                  </a:rPr>
                  <a:t>+13,9%</a:t>
                </a:r>
              </a:p>
            </p:txBody>
          </p:sp>
        </p:grpSp>
        <p:sp>
          <p:nvSpPr>
            <p:cNvPr id="45" name="AutoShape 14">
              <a:extLst>
                <a:ext uri="{FF2B5EF4-FFF2-40B4-BE49-F238E27FC236}">
                  <a16:creationId xmlns:a16="http://schemas.microsoft.com/office/drawing/2014/main" id="{94118E97-C2D4-0676-C888-2F230DC58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538" y="2964271"/>
              <a:ext cx="404104" cy="257767"/>
            </a:xfrm>
            <a:prstGeom prst="roundRect">
              <a:avLst>
                <a:gd name="adj" fmla="val 416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867" b="1">
                  <a:solidFill>
                    <a:srgbClr val="FFFFFF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9,7</a:t>
              </a:r>
            </a:p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200" b="1">
                  <a:solidFill>
                    <a:srgbClr val="FFFFFF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mld</a:t>
              </a:r>
              <a:endParaRPr lang="it-IT" sz="1067" b="1">
                <a:solidFill>
                  <a:srgbClr val="FFFF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6" name="AutoShape 14">
              <a:extLst>
                <a:ext uri="{FF2B5EF4-FFF2-40B4-BE49-F238E27FC236}">
                  <a16:creationId xmlns:a16="http://schemas.microsoft.com/office/drawing/2014/main" id="{0618A61B-229D-50A3-3ADD-18838ADF9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812" y="2963387"/>
              <a:ext cx="404104" cy="257767"/>
            </a:xfrm>
            <a:prstGeom prst="roundRect">
              <a:avLst>
                <a:gd name="adj" fmla="val 416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867" b="1">
                  <a:solidFill>
                    <a:srgbClr val="FFFFFF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11,1</a:t>
              </a:r>
            </a:p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200" b="1">
                  <a:solidFill>
                    <a:srgbClr val="FFFFFF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mld</a:t>
              </a:r>
              <a:endParaRPr lang="it-IT" sz="1067" b="1">
                <a:solidFill>
                  <a:srgbClr val="FFFFFF"/>
                </a:solidFill>
                <a:latin typeface="Montserrat" pitchFamily="2" charset="77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7" name="AutoShape 14">
              <a:extLst>
                <a:ext uri="{FF2B5EF4-FFF2-40B4-BE49-F238E27FC236}">
                  <a16:creationId xmlns:a16="http://schemas.microsoft.com/office/drawing/2014/main" id="{9200E058-9590-A8CA-4EBB-553DCBB72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8311" y="1357298"/>
              <a:ext cx="404104" cy="441163"/>
            </a:xfrm>
            <a:prstGeom prst="roundRect">
              <a:avLst>
                <a:gd name="adj" fmla="val 416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867" b="1">
                  <a:solidFill>
                    <a:srgbClr val="FF655C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0,31</a:t>
              </a:r>
            </a:p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200" b="1">
                  <a:solidFill>
                    <a:srgbClr val="FF655C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mld</a:t>
              </a:r>
            </a:p>
          </p:txBody>
        </p:sp>
        <p:sp>
          <p:nvSpPr>
            <p:cNvPr id="48" name="AutoShape 14">
              <a:extLst>
                <a:ext uri="{FF2B5EF4-FFF2-40B4-BE49-F238E27FC236}">
                  <a16:creationId xmlns:a16="http://schemas.microsoft.com/office/drawing/2014/main" id="{12799852-8FE5-7120-921C-4ED1AFA7E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184" y="1642049"/>
              <a:ext cx="404104" cy="441163"/>
            </a:xfrm>
            <a:prstGeom prst="roundRect">
              <a:avLst>
                <a:gd name="adj" fmla="val 416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867" b="1">
                  <a:solidFill>
                    <a:srgbClr val="FF655C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0,27</a:t>
              </a:r>
            </a:p>
            <a:p>
              <a:pPr algn="ctr" defTabSz="60957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sz="1200" b="1">
                  <a:solidFill>
                    <a:srgbClr val="FF655C"/>
                  </a:solidFill>
                  <a:latin typeface="Montserrat" pitchFamily="2" charset="77"/>
                  <a:ea typeface="MS PGothic" pitchFamily="34" charset="-128"/>
                  <a:cs typeface="Arial" pitchFamily="34" charset="0"/>
                </a:rPr>
                <a:t>mld </a:t>
              </a:r>
            </a:p>
          </p:txBody>
        </p:sp>
        <p:cxnSp>
          <p:nvCxnSpPr>
            <p:cNvPr id="49" name="Connettore 1 19">
              <a:extLst>
                <a:ext uri="{FF2B5EF4-FFF2-40B4-BE49-F238E27FC236}">
                  <a16:creationId xmlns:a16="http://schemas.microsoft.com/office/drawing/2014/main" id="{E10D2631-B0E3-CBE0-72BA-974AF84702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9222" y="1849027"/>
              <a:ext cx="323412" cy="156026"/>
            </a:xfrm>
            <a:prstGeom prst="line">
              <a:avLst/>
            </a:prstGeom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ttore 1 19">
              <a:extLst>
                <a:ext uri="{FF2B5EF4-FFF2-40B4-BE49-F238E27FC236}">
                  <a16:creationId xmlns:a16="http://schemas.microsoft.com/office/drawing/2014/main" id="{ED9D6435-55CF-D4AF-9977-FDD109975E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713" y="1592799"/>
              <a:ext cx="329767" cy="204442"/>
            </a:xfrm>
            <a:prstGeom prst="line">
              <a:avLst/>
            </a:prstGeom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CAC77992-8CE3-2CEE-FC78-E67711BE0A7A}"/>
                </a:ext>
              </a:extLst>
            </p:cNvPr>
            <p:cNvSpPr txBox="1"/>
            <p:nvPr/>
          </p:nvSpPr>
          <p:spPr>
            <a:xfrm>
              <a:off x="4985704" y="4218386"/>
              <a:ext cx="2298972" cy="184666"/>
            </a:xfrm>
            <a:prstGeom prst="rect">
              <a:avLst/>
            </a:prstGeom>
            <a:noFill/>
          </p:spPr>
          <p:txBody>
            <a:bodyPr wrap="square" lIns="96000" tIns="0" rIns="0" bIns="0" rtlCol="0" anchor="ctr" anchorCtr="0">
              <a:spAutoFit/>
            </a:bodyPr>
            <a:lstStyle/>
            <a:p>
              <a:pPr defTabSz="609585"/>
              <a:r>
                <a:rPr lang="it-IT" sz="1600" kern="0">
                  <a:solidFill>
                    <a:srgbClr val="002E54"/>
                  </a:solidFill>
                  <a:latin typeface="Montserrat" pitchFamily="2" charset="77"/>
                  <a:cs typeface="Arial"/>
                </a:rPr>
                <a:t>Pagamenti con carta</a:t>
              </a:r>
              <a:endParaRPr lang="it-IT" sz="1467" kern="0">
                <a:solidFill>
                  <a:srgbClr val="002E54"/>
                </a:solidFill>
                <a:latin typeface="Montserrat" pitchFamily="2" charset="77"/>
                <a:cs typeface="Arial"/>
              </a:endParaRPr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BFCDE6F7-4348-61D4-F062-08FBAD78C072}"/>
                </a:ext>
              </a:extLst>
            </p:cNvPr>
            <p:cNvSpPr/>
            <p:nvPr/>
          </p:nvSpPr>
          <p:spPr>
            <a:xfrm>
              <a:off x="4737055" y="4242423"/>
              <a:ext cx="120316" cy="1203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endParaRPr lang="it-IT" sz="2400">
                <a:solidFill>
                  <a:srgbClr val="FFFFFF"/>
                </a:solidFill>
                <a:latin typeface="Montserrat" pitchFamily="2" charset="77"/>
              </a:endParaRPr>
            </a:p>
          </p:txBody>
        </p:sp>
        <p:sp>
          <p:nvSpPr>
            <p:cNvPr id="41" name="CasellaDiTesto 46">
              <a:extLst>
                <a:ext uri="{FF2B5EF4-FFF2-40B4-BE49-F238E27FC236}">
                  <a16:creationId xmlns:a16="http://schemas.microsoft.com/office/drawing/2014/main" id="{AAAA2C29-9C31-4DF6-AAA8-78F2B82F316F}"/>
                </a:ext>
              </a:extLst>
            </p:cNvPr>
            <p:cNvSpPr txBox="1"/>
            <p:nvPr/>
          </p:nvSpPr>
          <p:spPr>
            <a:xfrm>
              <a:off x="4985704" y="4441423"/>
              <a:ext cx="2430235" cy="184666"/>
            </a:xfrm>
            <a:prstGeom prst="rect">
              <a:avLst/>
            </a:prstGeom>
            <a:noFill/>
          </p:spPr>
          <p:txBody>
            <a:bodyPr wrap="square" lIns="96000" tIns="0" rIns="0" bIns="0" rtlCol="0" anchor="ctr" anchorCtr="0">
              <a:spAutoFit/>
            </a:bodyPr>
            <a:lstStyle/>
            <a:p>
              <a:pPr defTabSz="609585"/>
              <a:r>
                <a:rPr lang="it-IT" sz="1600" kern="0">
                  <a:solidFill>
                    <a:srgbClr val="002E54"/>
                  </a:solidFill>
                  <a:latin typeface="Montserrat" pitchFamily="2" charset="77"/>
                  <a:cs typeface="Arial"/>
                </a:rPr>
                <a:t>Pagamenti alternativi</a:t>
              </a:r>
              <a:endParaRPr lang="it-IT" sz="1400" kern="0">
                <a:solidFill>
                  <a:srgbClr val="002E54"/>
                </a:solidFill>
                <a:latin typeface="Montserrat" pitchFamily="2" charset="77"/>
                <a:cs typeface="Arial"/>
              </a:endParaRPr>
            </a:p>
          </p:txBody>
        </p:sp>
        <p:sp>
          <p:nvSpPr>
            <p:cNvPr id="52" name="Ovale 47">
              <a:extLst>
                <a:ext uri="{FF2B5EF4-FFF2-40B4-BE49-F238E27FC236}">
                  <a16:creationId xmlns:a16="http://schemas.microsoft.com/office/drawing/2014/main" id="{C80AC2B6-84CC-4C86-22EA-B6EEE2A524BB}"/>
                </a:ext>
              </a:extLst>
            </p:cNvPr>
            <p:cNvSpPr/>
            <p:nvPr/>
          </p:nvSpPr>
          <p:spPr>
            <a:xfrm>
              <a:off x="4737055" y="4475822"/>
              <a:ext cx="120316" cy="1203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endParaRPr lang="it-IT" sz="2400">
                <a:solidFill>
                  <a:srgbClr val="FFFFFF"/>
                </a:solidFill>
                <a:latin typeface="Montserrat" pitchFamily="2" charset="77"/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DA32C483-3B1D-AE45-DFF5-DE9925EB7431}"/>
                </a:ext>
              </a:extLst>
            </p:cNvPr>
            <p:cNvSpPr/>
            <p:nvPr/>
          </p:nvSpPr>
          <p:spPr>
            <a:xfrm>
              <a:off x="4590184" y="618107"/>
              <a:ext cx="4232815" cy="3425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r>
                <a:rPr lang="it-IT" sz="1867" b="1">
                  <a:solidFill>
                    <a:srgbClr val="017DC1"/>
                  </a:solidFill>
                  <a:latin typeface="Montserrat" pitchFamily="2" charset="77"/>
                </a:rPr>
                <a:t>TRANSAZIONI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6A39DB-F658-AC45-313D-03E1BCF1606F}"/>
              </a:ext>
            </a:extLst>
          </p:cNvPr>
          <p:cNvSpPr txBox="1"/>
          <p:nvPr/>
        </p:nvSpPr>
        <p:spPr>
          <a:xfrm>
            <a:off x="3514305" y="6287480"/>
            <a:ext cx="8642836" cy="184666"/>
          </a:xfrm>
          <a:prstGeom prst="rect">
            <a:avLst/>
          </a:prstGeom>
          <a:noFill/>
        </p:spPr>
        <p:txBody>
          <a:bodyPr wrap="square" lIns="120000" tIns="0" rIns="120000" bIns="0" rtlCol="0" anchor="ctr" anchorCtr="0">
            <a:spAutoFit/>
          </a:bodyPr>
          <a:lstStyle/>
          <a:p>
            <a:pPr algn="r" defTabSz="609585"/>
            <a:r>
              <a:rPr lang="it-IT" sz="12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Payments</a:t>
            </a:r>
          </a:p>
        </p:txBody>
      </p:sp>
    </p:spTree>
    <p:extLst>
      <p:ext uri="{BB962C8B-B14F-4D97-AF65-F5344CB8AC3E}">
        <p14:creationId xmlns:p14="http://schemas.microsoft.com/office/powerpoint/2010/main" val="865939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E58C-E6FB-EE9D-3CF3-576502AD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03E03BC-5338-26A0-2008-5AF62A1A647C}"/>
              </a:ext>
            </a:extLst>
          </p:cNvPr>
          <p:cNvGraphicFramePr/>
          <p:nvPr/>
        </p:nvGraphicFramePr>
        <p:xfrm>
          <a:off x="250274" y="1423280"/>
          <a:ext cx="10016981" cy="45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586">
            <a:extLst>
              <a:ext uri="{FF2B5EF4-FFF2-40B4-BE49-F238E27FC236}">
                <a16:creationId xmlns:a16="http://schemas.microsoft.com/office/drawing/2014/main" id="{53A49C6D-119B-D0F9-4C84-A0DD4EE3D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617" y="2935331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FF655C"/>
                </a:solidFill>
                <a:latin typeface="Montserrat" pitchFamily="2" charset="77"/>
              </a:rPr>
              <a:t>-1%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A672A347-299F-87AA-8CB1-CA4038431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644" y="2748466"/>
            <a:ext cx="538805" cy="58821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271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C1079BED-F465-2BB0-1263-BA64B1CCD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256" y="3001162"/>
            <a:ext cx="538805" cy="34368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269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27" name="AutoShape 14">
            <a:extLst>
              <a:ext uri="{FF2B5EF4-FFF2-40B4-BE49-F238E27FC236}">
                <a16:creationId xmlns:a16="http://schemas.microsoft.com/office/drawing/2014/main" id="{5C536B54-3DC9-A623-B7E8-D809BFEB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924" y="2457612"/>
            <a:ext cx="538805" cy="34368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332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28" name="AutoShape 586">
            <a:extLst>
              <a:ext uri="{FF2B5EF4-FFF2-40B4-BE49-F238E27FC236}">
                <a16:creationId xmlns:a16="http://schemas.microsoft.com/office/drawing/2014/main" id="{AA5C96E7-D2DE-72CB-F9A2-C3A1A4C42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651" y="2660665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+23%</a:t>
            </a:r>
          </a:p>
        </p:txBody>
      </p:sp>
      <p:sp>
        <p:nvSpPr>
          <p:cNvPr id="29" name="AutoShape 586">
            <a:extLst>
              <a:ext uri="{FF2B5EF4-FFF2-40B4-BE49-F238E27FC236}">
                <a16:creationId xmlns:a16="http://schemas.microsoft.com/office/drawing/2014/main" id="{AE044917-D205-5BA0-55D0-A5809DF9A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256" y="1731163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+11%</a:t>
            </a:r>
          </a:p>
        </p:txBody>
      </p:sp>
      <p:sp>
        <p:nvSpPr>
          <p:cNvPr id="33" name="AutoShape 586">
            <a:extLst>
              <a:ext uri="{FF2B5EF4-FFF2-40B4-BE49-F238E27FC236}">
                <a16:creationId xmlns:a16="http://schemas.microsoft.com/office/drawing/2014/main" id="{8E91EF34-A492-195A-0166-4244560EB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764" y="2139619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+18%</a:t>
            </a:r>
          </a:p>
        </p:txBody>
      </p:sp>
      <p:sp>
        <p:nvSpPr>
          <p:cNvPr id="34" name="AutoShape 14">
            <a:extLst>
              <a:ext uri="{FF2B5EF4-FFF2-40B4-BE49-F238E27FC236}">
                <a16:creationId xmlns:a16="http://schemas.microsoft.com/office/drawing/2014/main" id="{6496FE9A-74E5-E5CF-0386-902239F3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243" y="1373877"/>
            <a:ext cx="538805" cy="58404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435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5" name="AutoShape 14">
            <a:extLst>
              <a:ext uri="{FF2B5EF4-FFF2-40B4-BE49-F238E27FC236}">
                <a16:creationId xmlns:a16="http://schemas.microsoft.com/office/drawing/2014/main" id="{E139327E-3C22-62E0-E5AB-FF8098CC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114" y="1762877"/>
            <a:ext cx="538805" cy="58404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391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6" name="AutoShape 14">
            <a:extLst>
              <a:ext uri="{FF2B5EF4-FFF2-40B4-BE49-F238E27FC236}">
                <a16:creationId xmlns:a16="http://schemas.microsoft.com/office/drawing/2014/main" id="{CC1F7A68-59EA-AD8F-6674-33F727FE4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652" y="1065916"/>
            <a:ext cx="538805" cy="58404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472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" name="AutoShape 586">
            <a:extLst>
              <a:ext uri="{FF2B5EF4-FFF2-40B4-BE49-F238E27FC236}">
                <a16:creationId xmlns:a16="http://schemas.microsoft.com/office/drawing/2014/main" id="{6827FCFE-A375-4DB1-1DAC-5627B254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504" y="1342828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+8,4%</a:t>
            </a:r>
          </a:p>
        </p:txBody>
      </p:sp>
      <p:sp>
        <p:nvSpPr>
          <p:cNvPr id="46" name="Titolo 1">
            <a:extLst>
              <a:ext uri="{FF2B5EF4-FFF2-40B4-BE49-F238E27FC236}">
                <a16:creationId xmlns:a16="http://schemas.microsoft.com/office/drawing/2014/main" id="{F5E07AB8-A280-1423-3CBF-A87FF6040B2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it-IT"/>
              <a:t>Il </a:t>
            </a:r>
            <a:r>
              <a:rPr lang="it-IT">
                <a:solidFill>
                  <a:schemeClr val="accent3"/>
                </a:solidFill>
              </a:rPr>
              <a:t>transato</a:t>
            </a:r>
            <a:r>
              <a:rPr lang="it-IT"/>
              <a:t> dei pagamenti con carta in Italia nel 2024</a:t>
            </a:r>
            <a:endParaRPr lang="it-IT">
              <a:solidFill>
                <a:srgbClr val="95B3D7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49847D3-48FD-50F1-543E-3C7166304C29}"/>
              </a:ext>
            </a:extLst>
          </p:cNvPr>
          <p:cNvSpPr txBox="1"/>
          <p:nvPr/>
        </p:nvSpPr>
        <p:spPr>
          <a:xfrm>
            <a:off x="3430454" y="6251783"/>
            <a:ext cx="8642836" cy="184666"/>
          </a:xfrm>
          <a:prstGeom prst="rect">
            <a:avLst/>
          </a:prstGeom>
          <a:noFill/>
        </p:spPr>
        <p:txBody>
          <a:bodyPr wrap="square" lIns="120000" tIns="0" rIns="120000" bIns="0" rtlCol="0" anchor="ctr" anchorCtr="0">
            <a:spAutoFit/>
          </a:bodyPr>
          <a:lstStyle/>
          <a:p>
            <a:pPr algn="r" defTabSz="609585"/>
            <a:r>
              <a:rPr lang="it-IT" sz="12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Payments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8AABB0B-66DF-EB71-18F5-1A27DB2DBEC1}"/>
              </a:ext>
            </a:extLst>
          </p:cNvPr>
          <p:cNvSpPr txBox="1"/>
          <p:nvPr/>
        </p:nvSpPr>
        <p:spPr>
          <a:xfrm>
            <a:off x="848518" y="949263"/>
            <a:ext cx="3166044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Totale pagamenti con carta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7B447203-FBD2-595F-DB40-12CC2D112359}"/>
              </a:ext>
            </a:extLst>
          </p:cNvPr>
          <p:cNvSpPr/>
          <p:nvPr/>
        </p:nvSpPr>
        <p:spPr>
          <a:xfrm>
            <a:off x="516986" y="981312"/>
            <a:ext cx="160421" cy="1604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8538365-A8D6-4BFE-1AED-6C9BF356B6CB}"/>
              </a:ext>
            </a:extLst>
          </p:cNvPr>
          <p:cNvGrpSpPr/>
          <p:nvPr/>
        </p:nvGrpSpPr>
        <p:grpSpPr>
          <a:xfrm>
            <a:off x="433157" y="1287044"/>
            <a:ext cx="339695" cy="144000"/>
            <a:chOff x="1468188" y="3019401"/>
            <a:chExt cx="339695" cy="144000"/>
          </a:xfrm>
          <a:solidFill>
            <a:schemeClr val="accent1"/>
          </a:solidFill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B1A50850-2EFC-C98E-4381-B6AA79C4534E}"/>
                </a:ext>
              </a:extLst>
            </p:cNvPr>
            <p:cNvSpPr/>
            <p:nvPr/>
          </p:nvSpPr>
          <p:spPr>
            <a:xfrm>
              <a:off x="1570175" y="3019401"/>
              <a:ext cx="144000" cy="144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endParaRPr lang="it-IT" sz="1351">
                <a:solidFill>
                  <a:srgbClr val="FFFFFF"/>
                </a:solidFill>
                <a:latin typeface="Montserrat" pitchFamily="2" charset="77"/>
              </a:endParaRPr>
            </a:p>
          </p:txBody>
        </p:sp>
        <p:cxnSp>
          <p:nvCxnSpPr>
            <p:cNvPr id="10" name="Connettore 1 4">
              <a:extLst>
                <a:ext uri="{FF2B5EF4-FFF2-40B4-BE49-F238E27FC236}">
                  <a16:creationId xmlns:a16="http://schemas.microsoft.com/office/drawing/2014/main" id="{F26C97BC-CC5F-5F85-409A-F955C4ABBBD5}"/>
                </a:ext>
              </a:extLst>
            </p:cNvPr>
            <p:cNvCxnSpPr/>
            <p:nvPr/>
          </p:nvCxnSpPr>
          <p:spPr>
            <a:xfrm>
              <a:off x="1468188" y="3091405"/>
              <a:ext cx="339695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C0A1D79-1D8A-1F93-5AB3-F2C550B0FF89}"/>
              </a:ext>
            </a:extLst>
          </p:cNvPr>
          <p:cNvSpPr txBox="1"/>
          <p:nvPr/>
        </p:nvSpPr>
        <p:spPr>
          <a:xfrm>
            <a:off x="848517" y="1234831"/>
            <a:ext cx="5247483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Penetrazione dei pagamenti digitali su consumi</a:t>
            </a:r>
            <a:endParaRPr lang="it-IT" sz="1400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468A149-104C-DEC2-17C6-FFE5F87A4364}"/>
              </a:ext>
            </a:extLst>
          </p:cNvPr>
          <p:cNvSpPr/>
          <p:nvPr/>
        </p:nvSpPr>
        <p:spPr>
          <a:xfrm>
            <a:off x="5862304" y="6694313"/>
            <a:ext cx="6329697" cy="153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2" name="Immagine 1" descr="Immagine che contiene clipart, schermata, cartone animato&#10;&#10;Descrizione generata automaticamente">
            <a:extLst>
              <a:ext uri="{FF2B5EF4-FFF2-40B4-BE49-F238E27FC236}">
                <a16:creationId xmlns:a16="http://schemas.microsoft.com/office/drawing/2014/main" id="{BBDBA167-3EAB-3005-CFF3-B0A6CC99A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560" y="909863"/>
            <a:ext cx="1417437" cy="1396560"/>
          </a:xfrm>
          <a:prstGeom prst="rect">
            <a:avLst/>
          </a:prstGeom>
        </p:spPr>
      </p:pic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2A07B850-3F77-998A-F3E4-8F5D05D16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187012"/>
              </p:ext>
            </p:extLst>
          </p:nvPr>
        </p:nvGraphicFramePr>
        <p:xfrm>
          <a:off x="-1" y="3336683"/>
          <a:ext cx="11193137" cy="305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87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afico 26">
            <a:extLst>
              <a:ext uri="{FF2B5EF4-FFF2-40B4-BE49-F238E27FC236}">
                <a16:creationId xmlns:a16="http://schemas.microsoft.com/office/drawing/2014/main" id="{D5C3F9FA-5A23-4B48-A7CD-FCF61E671ABF}"/>
              </a:ext>
            </a:extLst>
          </p:cNvPr>
          <p:cNvGraphicFramePr/>
          <p:nvPr/>
        </p:nvGraphicFramePr>
        <p:xfrm>
          <a:off x="411498" y="1442810"/>
          <a:ext cx="10016981" cy="457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F310606B-517C-BB1D-F7AD-A047872F6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17952"/>
              </p:ext>
            </p:extLst>
          </p:nvPr>
        </p:nvGraphicFramePr>
        <p:xfrm>
          <a:off x="92286" y="3778509"/>
          <a:ext cx="10380345" cy="200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it-IT"/>
              <a:t>Le </a:t>
            </a:r>
            <a:r>
              <a:rPr lang="it-IT">
                <a:solidFill>
                  <a:schemeClr val="accent2"/>
                </a:solidFill>
              </a:rPr>
              <a:t>transazioni</a:t>
            </a:r>
            <a:r>
              <a:rPr lang="it-IT"/>
              <a:t> dei pagamenti con carta in Italia nel 2024</a:t>
            </a:r>
            <a:endParaRPr lang="it-IT">
              <a:solidFill>
                <a:srgbClr val="95B3D7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3CB2F2E-0762-4819-973E-780FEBFA08DA}"/>
              </a:ext>
            </a:extLst>
          </p:cNvPr>
          <p:cNvSpPr txBox="1"/>
          <p:nvPr/>
        </p:nvSpPr>
        <p:spPr>
          <a:xfrm>
            <a:off x="848517" y="1075955"/>
            <a:ext cx="3089200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Pagamenti basati su carta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026DADD7-D252-4DB3-91D6-3613D45F4648}"/>
              </a:ext>
            </a:extLst>
          </p:cNvPr>
          <p:cNvSpPr/>
          <p:nvPr/>
        </p:nvSpPr>
        <p:spPr>
          <a:xfrm>
            <a:off x="516986" y="1108004"/>
            <a:ext cx="160421" cy="1604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53" name="AutoShape 586">
            <a:extLst>
              <a:ext uri="{FF2B5EF4-FFF2-40B4-BE49-F238E27FC236}">
                <a16:creationId xmlns:a16="http://schemas.microsoft.com/office/drawing/2014/main" id="{03E488CC-8B42-424D-9AFA-75917CB4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397" y="3450920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+3%</a:t>
            </a:r>
          </a:p>
        </p:txBody>
      </p:sp>
      <p:sp>
        <p:nvSpPr>
          <p:cNvPr id="55" name="AutoShape 586">
            <a:extLst>
              <a:ext uri="{FF2B5EF4-FFF2-40B4-BE49-F238E27FC236}">
                <a16:creationId xmlns:a16="http://schemas.microsoft.com/office/drawing/2014/main" id="{73E32202-237D-4814-BC93-61B28EB2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599" y="3045000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+34%</a:t>
            </a:r>
          </a:p>
        </p:txBody>
      </p:sp>
      <p:sp>
        <p:nvSpPr>
          <p:cNvPr id="23" name="AutoShape 586">
            <a:extLst>
              <a:ext uri="{FF2B5EF4-FFF2-40B4-BE49-F238E27FC236}">
                <a16:creationId xmlns:a16="http://schemas.microsoft.com/office/drawing/2014/main" id="{22386D8B-1A41-483D-8A81-3E0E5F461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16" y="2527865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+18%</a:t>
            </a:r>
          </a:p>
        </p:txBody>
      </p:sp>
      <p:sp>
        <p:nvSpPr>
          <p:cNvPr id="2" name="AutoShape 586">
            <a:extLst>
              <a:ext uri="{FF2B5EF4-FFF2-40B4-BE49-F238E27FC236}">
                <a16:creationId xmlns:a16="http://schemas.microsoft.com/office/drawing/2014/main" id="{3FD2B82C-B0A5-05C5-D217-383CB330F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424" y="2060561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+17%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2DE8F1C-6961-7B99-76F4-4F1065FD356F}"/>
              </a:ext>
            </a:extLst>
          </p:cNvPr>
          <p:cNvGrpSpPr/>
          <p:nvPr/>
        </p:nvGrpSpPr>
        <p:grpSpPr>
          <a:xfrm>
            <a:off x="427697" y="731545"/>
            <a:ext cx="5662844" cy="892020"/>
            <a:chOff x="324867" y="719616"/>
            <a:chExt cx="4247133" cy="669015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B28CD3F-06B2-ED72-E3FE-B12151F805FB}"/>
                </a:ext>
              </a:extLst>
            </p:cNvPr>
            <p:cNvSpPr txBox="1"/>
            <p:nvPr/>
          </p:nvSpPr>
          <p:spPr>
            <a:xfrm>
              <a:off x="636388" y="719616"/>
              <a:ext cx="2374533" cy="169325"/>
            </a:xfrm>
            <a:prstGeom prst="rect">
              <a:avLst/>
            </a:prstGeom>
            <a:noFill/>
          </p:spPr>
          <p:txBody>
            <a:bodyPr wrap="square" lIns="96000" tIns="0" rIns="0" bIns="0" rtlCol="0" anchor="ctr" anchorCtr="0">
              <a:spAutoFit/>
            </a:bodyPr>
            <a:lstStyle/>
            <a:p>
              <a:pPr defTabSz="609585"/>
              <a:endParaRPr lang="it-IT" sz="1467" kern="0">
                <a:solidFill>
                  <a:srgbClr val="002E54"/>
                </a:solidFill>
                <a:latin typeface="Montserrat" pitchFamily="2" charset="77"/>
                <a:cs typeface="Arial"/>
              </a:endParaRPr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65F81B2B-BF5C-A87D-9661-2892024397F3}"/>
                </a:ext>
              </a:extLst>
            </p:cNvPr>
            <p:cNvGrpSpPr/>
            <p:nvPr/>
          </p:nvGrpSpPr>
          <p:grpSpPr>
            <a:xfrm>
              <a:off x="324867" y="1243126"/>
              <a:ext cx="254771" cy="108000"/>
              <a:chOff x="1468188" y="3019401"/>
              <a:chExt cx="339695" cy="144000"/>
            </a:xfrm>
            <a:solidFill>
              <a:schemeClr val="accent1"/>
            </a:solidFill>
          </p:grpSpPr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3BD66345-1E77-E2A1-9548-1C2BC770EAB3}"/>
                  </a:ext>
                </a:extLst>
              </p:cNvPr>
              <p:cNvSpPr/>
              <p:nvPr/>
            </p:nvSpPr>
            <p:spPr>
              <a:xfrm>
                <a:off x="1570175" y="3019401"/>
                <a:ext cx="144000" cy="144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09585"/>
                <a:endParaRPr lang="it-IT" sz="1351">
                  <a:solidFill>
                    <a:srgbClr val="FFFFFF"/>
                  </a:solidFill>
                  <a:latin typeface="Montserrat" pitchFamily="2" charset="77"/>
                </a:endParaRPr>
              </a:p>
            </p:txBody>
          </p:sp>
          <p:cxnSp>
            <p:nvCxnSpPr>
              <p:cNvPr id="14" name="Connettore 1 4">
                <a:extLst>
                  <a:ext uri="{FF2B5EF4-FFF2-40B4-BE49-F238E27FC236}">
                    <a16:creationId xmlns:a16="http://schemas.microsoft.com/office/drawing/2014/main" id="{8878B5AC-F320-869E-9379-7D9C4F3213BE}"/>
                  </a:ext>
                </a:extLst>
              </p:cNvPr>
              <p:cNvCxnSpPr/>
              <p:nvPr/>
            </p:nvCxnSpPr>
            <p:spPr>
              <a:xfrm>
                <a:off x="1468188" y="3091401"/>
                <a:ext cx="339695" cy="0"/>
              </a:xfrm>
              <a:prstGeom prst="lin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0326E2A-F213-459B-9636-0F2E0F3D0644}"/>
                </a:ext>
              </a:extLst>
            </p:cNvPr>
            <p:cNvSpPr txBox="1"/>
            <p:nvPr/>
          </p:nvSpPr>
          <p:spPr>
            <a:xfrm>
              <a:off x="636388" y="1203965"/>
              <a:ext cx="3935612" cy="184666"/>
            </a:xfrm>
            <a:prstGeom prst="rect">
              <a:avLst/>
            </a:prstGeom>
            <a:noFill/>
          </p:spPr>
          <p:txBody>
            <a:bodyPr wrap="square" lIns="96000" tIns="0" rIns="0" bIns="0" rtlCol="0" anchor="ctr" anchorCtr="0">
              <a:spAutoFit/>
            </a:bodyPr>
            <a:lstStyle/>
            <a:p>
              <a:pPr defTabSz="609585"/>
              <a:r>
                <a:rPr lang="it-IT" sz="1600" kern="0">
                  <a:solidFill>
                    <a:srgbClr val="002E54"/>
                  </a:solidFill>
                  <a:latin typeface="Montserrat" pitchFamily="2" charset="77"/>
                  <a:cs typeface="Arial"/>
                </a:rPr>
                <a:t>Scontrino medio dei pagamenti su carta</a:t>
              </a:r>
              <a:endParaRPr lang="it-IT" sz="1400" kern="0">
                <a:solidFill>
                  <a:srgbClr val="002E54"/>
                </a:solidFill>
                <a:latin typeface="Montserrat" pitchFamily="2" charset="77"/>
                <a:cs typeface="Arial"/>
              </a:endParaRP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F1A82A-C896-1BD6-7913-8132F768618D}"/>
              </a:ext>
            </a:extLst>
          </p:cNvPr>
          <p:cNvSpPr txBox="1"/>
          <p:nvPr/>
        </p:nvSpPr>
        <p:spPr>
          <a:xfrm>
            <a:off x="3514305" y="6287480"/>
            <a:ext cx="8642836" cy="184666"/>
          </a:xfrm>
          <a:prstGeom prst="rect">
            <a:avLst/>
          </a:prstGeom>
          <a:noFill/>
        </p:spPr>
        <p:txBody>
          <a:bodyPr wrap="square" lIns="120000" tIns="0" rIns="120000" bIns="0" rtlCol="0" anchor="ctr" anchorCtr="0">
            <a:spAutoFit/>
          </a:bodyPr>
          <a:lstStyle/>
          <a:p>
            <a:pPr algn="r" defTabSz="609585"/>
            <a:r>
              <a:rPr lang="it-IT" sz="12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Payments</a:t>
            </a:r>
          </a:p>
        </p:txBody>
      </p:sp>
      <p:sp>
        <p:nvSpPr>
          <p:cNvPr id="15" name="AutoShape 586">
            <a:extLst>
              <a:ext uri="{FF2B5EF4-FFF2-40B4-BE49-F238E27FC236}">
                <a16:creationId xmlns:a16="http://schemas.microsoft.com/office/drawing/2014/main" id="{C7341B36-0A81-91D5-73FD-D5C1D351C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081" y="1567152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+14,4%</a:t>
            </a:r>
          </a:p>
        </p:txBody>
      </p:sp>
      <p:pic>
        <p:nvPicPr>
          <p:cNvPr id="17" name="Immagine 16" descr="Immagine che contiene clipart, schermata, cartone animato&#10;&#10;Descrizione generata automaticamente">
            <a:extLst>
              <a:ext uri="{FF2B5EF4-FFF2-40B4-BE49-F238E27FC236}">
                <a16:creationId xmlns:a16="http://schemas.microsoft.com/office/drawing/2014/main" id="{FC8B61D2-6676-218B-3534-CE3CE9D939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560" y="909863"/>
            <a:ext cx="1417437" cy="1396560"/>
          </a:xfrm>
          <a:prstGeom prst="rect">
            <a:avLst/>
          </a:prstGeom>
        </p:spPr>
      </p:pic>
      <p:sp>
        <p:nvSpPr>
          <p:cNvPr id="3" name="AutoShape 14">
            <a:extLst>
              <a:ext uri="{FF2B5EF4-FFF2-40B4-BE49-F238E27FC236}">
                <a16:creationId xmlns:a16="http://schemas.microsoft.com/office/drawing/2014/main" id="{D5E8B4A4-4AA0-CEE6-2E04-EFA4FBD5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519" y="3265846"/>
            <a:ext cx="538805" cy="58404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5,0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AutoShape 14">
            <a:extLst>
              <a:ext uri="{FF2B5EF4-FFF2-40B4-BE49-F238E27FC236}">
                <a16:creationId xmlns:a16="http://schemas.microsoft.com/office/drawing/2014/main" id="{E5AD84DA-3A24-58C1-7160-C837CDCAC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291" y="3203892"/>
            <a:ext cx="538805" cy="58404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5,2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84DF4BF8-4D38-00A7-7F4A-64D5D5FF1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318" y="2585338"/>
            <a:ext cx="538805" cy="58404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7,0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AEC37C4B-1888-E3E1-4178-8BC6ED061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971" y="2152538"/>
            <a:ext cx="538805" cy="58404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8,3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id="{D14C1798-34B7-1693-354E-27114BE5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502" y="1663158"/>
            <a:ext cx="538805" cy="58404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9,7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92E46B72-DC5A-A3CF-BF06-DDDB43702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1911" y="1208429"/>
            <a:ext cx="538805" cy="58404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11,1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266D08B6-E4D2-A337-35B9-BA2731E2D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088999"/>
              </p:ext>
            </p:extLst>
          </p:nvPr>
        </p:nvGraphicFramePr>
        <p:xfrm>
          <a:off x="240508" y="1425575"/>
          <a:ext cx="10016981" cy="457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AutoShape 14">
            <a:extLst>
              <a:ext uri="{FF2B5EF4-FFF2-40B4-BE49-F238E27FC236}">
                <a16:creationId xmlns:a16="http://schemas.microsoft.com/office/drawing/2014/main" id="{DBFA6733-BA6B-E87C-F2C4-67FDC2B4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707" y="3924960"/>
            <a:ext cx="538805" cy="58404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85</a:t>
            </a:r>
            <a:endParaRPr lang="it-IT" sz="2133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  <a:endParaRPr lang="it-IT" sz="1067" b="1">
              <a:solidFill>
                <a:srgbClr val="002E54"/>
              </a:solidFill>
              <a:latin typeface="Montserrat" pitchFamily="2" charset="77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8" name="AutoShape 14">
            <a:extLst>
              <a:ext uri="{FF2B5EF4-FFF2-40B4-BE49-F238E27FC236}">
                <a16:creationId xmlns:a16="http://schemas.microsoft.com/office/drawing/2014/main" id="{AD795083-0D2A-ECD1-4E33-A4CE98E9B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79" y="3437625"/>
            <a:ext cx="538805" cy="498836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134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29" name="AutoShape 14">
            <a:extLst>
              <a:ext uri="{FF2B5EF4-FFF2-40B4-BE49-F238E27FC236}">
                <a16:creationId xmlns:a16="http://schemas.microsoft.com/office/drawing/2014/main" id="{03ECB209-A5F7-CCFC-1C63-DB82E1E57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14" y="2655075"/>
            <a:ext cx="538805" cy="60366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193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32" name="AutoShape 586">
            <a:extLst>
              <a:ext uri="{FF2B5EF4-FFF2-40B4-BE49-F238E27FC236}">
                <a16:creationId xmlns:a16="http://schemas.microsoft.com/office/drawing/2014/main" id="{2F2B367B-0878-1E49-DAC5-4B6B6DCE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971" y="3203368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+44%</a:t>
            </a:r>
          </a:p>
        </p:txBody>
      </p:sp>
      <p:sp>
        <p:nvSpPr>
          <p:cNvPr id="33" name="AutoShape 586">
            <a:extLst>
              <a:ext uri="{FF2B5EF4-FFF2-40B4-BE49-F238E27FC236}">
                <a16:creationId xmlns:a16="http://schemas.microsoft.com/office/drawing/2014/main" id="{C25EC4CD-FB42-FFDA-F32D-B0445E69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40" y="4246173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+32%</a:t>
            </a:r>
          </a:p>
        </p:txBody>
      </p:sp>
      <p:sp>
        <p:nvSpPr>
          <p:cNvPr id="34" name="AutoShape 586">
            <a:extLst>
              <a:ext uri="{FF2B5EF4-FFF2-40B4-BE49-F238E27FC236}">
                <a16:creationId xmlns:a16="http://schemas.microsoft.com/office/drawing/2014/main" id="{7C4DCB64-0C08-FC7C-8448-2F7DC3811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515" y="3791856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+57%</a:t>
            </a:r>
          </a:p>
        </p:txBody>
      </p:sp>
      <p:sp>
        <p:nvSpPr>
          <p:cNvPr id="35" name="AutoShape 14">
            <a:extLst>
              <a:ext uri="{FF2B5EF4-FFF2-40B4-BE49-F238E27FC236}">
                <a16:creationId xmlns:a16="http://schemas.microsoft.com/office/drawing/2014/main" id="{41F889FC-5486-6570-4124-8C5661C08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262" y="2104825"/>
            <a:ext cx="538805" cy="60366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244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36" name="AutoShape 586">
            <a:extLst>
              <a:ext uri="{FF2B5EF4-FFF2-40B4-BE49-F238E27FC236}">
                <a16:creationId xmlns:a16="http://schemas.microsoft.com/office/drawing/2014/main" id="{7D89E54D-7018-6DE6-4C1B-A325F389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235" y="2579257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+27%</a:t>
            </a:r>
          </a:p>
        </p:txBody>
      </p:sp>
      <p:sp>
        <p:nvSpPr>
          <p:cNvPr id="46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it-IT"/>
              <a:t>Contactless: il </a:t>
            </a:r>
            <a:r>
              <a:rPr lang="it-IT">
                <a:solidFill>
                  <a:schemeClr val="accent3"/>
                </a:solidFill>
              </a:rPr>
              <a:t>transato</a:t>
            </a:r>
            <a:r>
              <a:rPr lang="it-IT"/>
              <a:t> nel 2024</a:t>
            </a:r>
            <a:endParaRPr lang="it-IT">
              <a:solidFill>
                <a:srgbClr val="95B3D7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85DCCE1-546B-8548-83A2-53CF039E3ACF}"/>
              </a:ext>
            </a:extLst>
          </p:cNvPr>
          <p:cNvSpPr txBox="1"/>
          <p:nvPr/>
        </p:nvSpPr>
        <p:spPr>
          <a:xfrm>
            <a:off x="3403395" y="6102507"/>
            <a:ext cx="8642836" cy="184666"/>
          </a:xfrm>
          <a:prstGeom prst="rect">
            <a:avLst/>
          </a:prstGeom>
          <a:noFill/>
        </p:spPr>
        <p:txBody>
          <a:bodyPr wrap="square" lIns="120000" tIns="0" rIns="120000" bIns="0" rtlCol="0" anchor="ctr" anchorCtr="0">
            <a:spAutoFit/>
          </a:bodyPr>
          <a:lstStyle/>
          <a:p>
            <a:pPr algn="r" defTabSz="609585"/>
            <a:r>
              <a:rPr lang="it-IT" sz="12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</a:t>
            </a:r>
            <a:r>
              <a:rPr lang="it-IT" sz="1200" kern="0" err="1">
                <a:solidFill>
                  <a:srgbClr val="002E54"/>
                </a:solidFill>
                <a:latin typeface="Montserrat" pitchFamily="2" charset="77"/>
                <a:cs typeface="Arial"/>
              </a:rPr>
              <a:t>Payments</a:t>
            </a:r>
            <a:endParaRPr lang="it-IT" sz="1200" b="1">
              <a:solidFill>
                <a:srgbClr val="002E54"/>
              </a:solidFill>
              <a:latin typeface="Montserrat" pitchFamily="2" charset="77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42CA338-EFB1-EA2D-651A-0A3D37F688D9}"/>
              </a:ext>
            </a:extLst>
          </p:cNvPr>
          <p:cNvGrpSpPr>
            <a:grpSpLocks noChangeAspect="1"/>
          </p:cNvGrpSpPr>
          <p:nvPr/>
        </p:nvGrpSpPr>
        <p:grpSpPr>
          <a:xfrm>
            <a:off x="10236964" y="1021670"/>
            <a:ext cx="1707873" cy="1552612"/>
            <a:chOff x="2322706" y="2551837"/>
            <a:chExt cx="1841711" cy="1841711"/>
          </a:xfrm>
        </p:grpSpPr>
        <p:pic>
          <p:nvPicPr>
            <p:cNvPr id="9" name="Immagine 8" descr="Immagine che contiene testo, grafica, illustrazione, clipart&#10;&#10;Descrizione generata automaticamente">
              <a:extLst>
                <a:ext uri="{FF2B5EF4-FFF2-40B4-BE49-F238E27FC236}">
                  <a16:creationId xmlns:a16="http://schemas.microsoft.com/office/drawing/2014/main" id="{9A51C9FB-42F2-CB39-D320-F917A94F4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2706" y="2551837"/>
              <a:ext cx="1841711" cy="1841711"/>
            </a:xfrm>
            <a:prstGeom prst="rect">
              <a:avLst/>
            </a:prstGeom>
          </p:spPr>
        </p:pic>
        <p:pic>
          <p:nvPicPr>
            <p:cNvPr id="10" name="Immagine 9" descr="Immagine che contiene Elementi grafici, design&#10;&#10;Descrizione generata automaticamente">
              <a:extLst>
                <a:ext uri="{FF2B5EF4-FFF2-40B4-BE49-F238E27FC236}">
                  <a16:creationId xmlns:a16="http://schemas.microsoft.com/office/drawing/2014/main" id="{5E83C47F-EE53-B29A-612A-D24D30C1D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73" y="3258992"/>
              <a:ext cx="207384" cy="256594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AF322590-4F18-7054-4CB8-D4124BD7BAFB}"/>
              </a:ext>
            </a:extLst>
          </p:cNvPr>
          <p:cNvGrpSpPr/>
          <p:nvPr/>
        </p:nvGrpSpPr>
        <p:grpSpPr>
          <a:xfrm>
            <a:off x="465811" y="1108004"/>
            <a:ext cx="1256053" cy="1582707"/>
            <a:chOff x="349358" y="831003"/>
            <a:chExt cx="942040" cy="1187030"/>
          </a:xfrm>
        </p:grpSpPr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300CD605-0567-1546-9D41-C2F6C3D66ADC}"/>
                </a:ext>
              </a:extLst>
            </p:cNvPr>
            <p:cNvSpPr/>
            <p:nvPr/>
          </p:nvSpPr>
          <p:spPr>
            <a:xfrm>
              <a:off x="387739" y="831003"/>
              <a:ext cx="120316" cy="1203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endParaRPr lang="it-IT" sz="2400">
                <a:solidFill>
                  <a:srgbClr val="FFFFFF"/>
                </a:solidFill>
                <a:latin typeface="Montserrat" pitchFamily="2" charset="77"/>
              </a:endParaRPr>
            </a:p>
          </p:txBody>
        </p: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C0A1B402-0F76-6445-0E55-DE98B5CF6751}"/>
                </a:ext>
              </a:extLst>
            </p:cNvPr>
            <p:cNvSpPr/>
            <p:nvPr/>
          </p:nvSpPr>
          <p:spPr>
            <a:xfrm>
              <a:off x="349358" y="1171291"/>
              <a:ext cx="846742" cy="84674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endParaRPr lang="it-IT" sz="2400">
                <a:solidFill>
                  <a:srgbClr val="FFFFFF"/>
                </a:solidFill>
                <a:latin typeface="Montserrat" pitchFamily="2" charset="77"/>
              </a:endParaRP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862FBA9-7777-D657-71AD-BB0CCA1E7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509" y="1171292"/>
              <a:ext cx="807889" cy="774967"/>
            </a:xfrm>
            <a:prstGeom prst="rect">
              <a:avLst/>
            </a:prstGeom>
          </p:spPr>
        </p:pic>
      </p:grpSp>
      <p:pic>
        <p:nvPicPr>
          <p:cNvPr id="20" name="Picture 2" descr="Mobile app ">
            <a:hlinkClick r:id="rId7" tooltip="Mobile app"/>
            <a:extLst>
              <a:ext uri="{FF2B5EF4-FFF2-40B4-BE49-F238E27FC236}">
                <a16:creationId xmlns:a16="http://schemas.microsoft.com/office/drawing/2014/main" id="{D7DF43F8-87ED-96C9-14B4-33BC9652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26" y="1834137"/>
            <a:ext cx="520660" cy="5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CFB7F5A-1BCE-BD69-21A5-AFD6EBFFACED}"/>
              </a:ext>
            </a:extLst>
          </p:cNvPr>
          <p:cNvSpPr txBox="1"/>
          <p:nvPr/>
        </p:nvSpPr>
        <p:spPr>
          <a:xfrm>
            <a:off x="729599" y="1048871"/>
            <a:ext cx="3383060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Totale Contactless (carte + NFC)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pic>
        <p:nvPicPr>
          <p:cNvPr id="14" name="Immagine 13" descr="Immagine che contiene Elementi grafici, logo, schermata, grafica&#10;&#10;Descrizione generata automaticamente">
            <a:extLst>
              <a:ext uri="{FF2B5EF4-FFF2-40B4-BE49-F238E27FC236}">
                <a16:creationId xmlns:a16="http://schemas.microsoft.com/office/drawing/2014/main" id="{75A20852-D378-2BA3-9525-3734ADFE932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401" y="952121"/>
            <a:ext cx="1324464" cy="1324464"/>
          </a:xfrm>
          <a:prstGeom prst="rect">
            <a:avLst/>
          </a:prstGeom>
        </p:spPr>
      </p:pic>
      <p:sp>
        <p:nvSpPr>
          <p:cNvPr id="3" name="AutoShape 14">
            <a:extLst>
              <a:ext uri="{FF2B5EF4-FFF2-40B4-BE49-F238E27FC236}">
                <a16:creationId xmlns:a16="http://schemas.microsoft.com/office/drawing/2014/main" id="{D3B1680E-078E-4CF0-8B78-0BCCBF08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190" y="1522549"/>
            <a:ext cx="538805" cy="603667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291</a:t>
            </a:r>
          </a:p>
          <a:p>
            <a:pPr algn="ctr" defTabSz="60957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 €</a:t>
            </a:r>
          </a:p>
        </p:txBody>
      </p:sp>
      <p:sp>
        <p:nvSpPr>
          <p:cNvPr id="4" name="AutoShape 586">
            <a:extLst>
              <a:ext uri="{FF2B5EF4-FFF2-40B4-BE49-F238E27FC236}">
                <a16:creationId xmlns:a16="http://schemas.microsoft.com/office/drawing/2014/main" id="{6A1F206F-8886-AE1D-6C65-C56DF6440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409" y="1963760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tabLst>
                <a:tab pos="180966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+19%</a:t>
            </a:r>
          </a:p>
        </p:txBody>
      </p:sp>
    </p:spTree>
    <p:extLst>
      <p:ext uri="{BB962C8B-B14F-4D97-AF65-F5344CB8AC3E}">
        <p14:creationId xmlns:p14="http://schemas.microsoft.com/office/powerpoint/2010/main" val="40315653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6461-6E27-3B54-17D9-363D3B66B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71421C37-1D2F-9FC1-872A-CB1935F1D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662551"/>
              </p:ext>
            </p:extLst>
          </p:nvPr>
        </p:nvGraphicFramePr>
        <p:xfrm>
          <a:off x="739790" y="1442811"/>
          <a:ext cx="10016981" cy="457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itolo 1">
            <a:extLst>
              <a:ext uri="{FF2B5EF4-FFF2-40B4-BE49-F238E27FC236}">
                <a16:creationId xmlns:a16="http://schemas.microsoft.com/office/drawing/2014/main" id="{0E6AB4EB-4E32-7C09-4CA6-9425A9FBBEC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it-IT"/>
              <a:t>Contactless: le </a:t>
            </a:r>
            <a:r>
              <a:rPr lang="it-IT">
                <a:solidFill>
                  <a:schemeClr val="accent2"/>
                </a:solidFill>
              </a:rPr>
              <a:t>transazioni</a:t>
            </a:r>
            <a:r>
              <a:rPr lang="it-IT"/>
              <a:t> nel 2024</a:t>
            </a:r>
            <a:endParaRPr lang="it-IT">
              <a:solidFill>
                <a:srgbClr val="95B3D7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22F5F90B-ADED-0EE2-4AF9-10E8F10AF880}"/>
              </a:ext>
            </a:extLst>
          </p:cNvPr>
          <p:cNvSpPr/>
          <p:nvPr/>
        </p:nvSpPr>
        <p:spPr>
          <a:xfrm>
            <a:off x="516987" y="1108004"/>
            <a:ext cx="160421" cy="1604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it-IT" sz="240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7" name="AutoShape 586">
            <a:extLst>
              <a:ext uri="{FF2B5EF4-FFF2-40B4-BE49-F238E27FC236}">
                <a16:creationId xmlns:a16="http://schemas.microsoft.com/office/drawing/2014/main" id="{24F4610C-05DB-E03F-1520-AE35BFFE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132" y="3900476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55" fontAlgn="base">
              <a:spcBef>
                <a:spcPct val="0"/>
              </a:spcBef>
              <a:spcAft>
                <a:spcPct val="0"/>
              </a:spcAft>
              <a:tabLst>
                <a:tab pos="180962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+63%</a:t>
            </a:r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id="{6AFA9E3B-2F65-9658-DF33-40ECF5739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906" y="3556788"/>
            <a:ext cx="538805" cy="34368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5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3,3</a:t>
            </a:r>
          </a:p>
          <a:p>
            <a:pPr algn="ctr" defTabSz="60955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</a:p>
        </p:txBody>
      </p:sp>
      <p:sp>
        <p:nvSpPr>
          <p:cNvPr id="30" name="AutoShape 586">
            <a:extLst>
              <a:ext uri="{FF2B5EF4-FFF2-40B4-BE49-F238E27FC236}">
                <a16:creationId xmlns:a16="http://schemas.microsoft.com/office/drawing/2014/main" id="{7B5B3134-AB62-205B-6612-FA0AABAEC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92" y="4357188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55" fontAlgn="base">
              <a:spcBef>
                <a:spcPct val="0"/>
              </a:spcBef>
              <a:spcAft>
                <a:spcPct val="0"/>
              </a:spcAft>
              <a:tabLst>
                <a:tab pos="180962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+28%</a:t>
            </a:r>
          </a:p>
        </p:txBody>
      </p:sp>
      <p:sp>
        <p:nvSpPr>
          <p:cNvPr id="45" name="AutoShape 14">
            <a:extLst>
              <a:ext uri="{FF2B5EF4-FFF2-40B4-BE49-F238E27FC236}">
                <a16:creationId xmlns:a16="http://schemas.microsoft.com/office/drawing/2014/main" id="{99B2B105-E804-950B-0ACA-A0E7B4344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242" y="2903274"/>
            <a:ext cx="538805" cy="34368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5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4,7</a:t>
            </a:r>
          </a:p>
          <a:p>
            <a:pPr algn="ctr" defTabSz="60955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</a:p>
        </p:txBody>
      </p:sp>
      <p:sp>
        <p:nvSpPr>
          <p:cNvPr id="48" name="AutoShape 586">
            <a:extLst>
              <a:ext uri="{FF2B5EF4-FFF2-40B4-BE49-F238E27FC236}">
                <a16:creationId xmlns:a16="http://schemas.microsoft.com/office/drawing/2014/main" id="{230FB895-FBFD-7D6D-E968-6CE625B4B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357" y="3197935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55" fontAlgn="base">
              <a:spcBef>
                <a:spcPct val="0"/>
              </a:spcBef>
              <a:spcAft>
                <a:spcPct val="0"/>
              </a:spcAft>
              <a:tabLst>
                <a:tab pos="180962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+42%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A261778-2701-C153-A085-B338C5D96326}"/>
              </a:ext>
            </a:extLst>
          </p:cNvPr>
          <p:cNvSpPr txBox="1"/>
          <p:nvPr/>
        </p:nvSpPr>
        <p:spPr>
          <a:xfrm>
            <a:off x="848518" y="1075956"/>
            <a:ext cx="3720132" cy="246221"/>
          </a:xfrm>
          <a:prstGeom prst="rect">
            <a:avLst/>
          </a:prstGeom>
          <a:noFill/>
        </p:spPr>
        <p:txBody>
          <a:bodyPr wrap="square" lIns="96000" tIns="0" rIns="0" bIns="0" rtlCol="0" anchor="ctr" anchorCtr="0">
            <a:spAutoFit/>
          </a:bodyPr>
          <a:lstStyle/>
          <a:p>
            <a:pPr defTabSz="609585"/>
            <a:r>
              <a:rPr lang="it-IT" sz="16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Totale Contactless (carte + NFC)</a:t>
            </a:r>
            <a:endParaRPr lang="it-IT" sz="1467" kern="0">
              <a:solidFill>
                <a:srgbClr val="002E54"/>
              </a:solidFill>
              <a:latin typeface="Montserrat" pitchFamily="2" charset="77"/>
              <a:cs typeface="Arial"/>
            </a:endParaRPr>
          </a:p>
        </p:txBody>
      </p:sp>
      <p:sp>
        <p:nvSpPr>
          <p:cNvPr id="4" name="AutoShape 14">
            <a:extLst>
              <a:ext uri="{FF2B5EF4-FFF2-40B4-BE49-F238E27FC236}">
                <a16:creationId xmlns:a16="http://schemas.microsoft.com/office/drawing/2014/main" id="{A515050B-C89C-A93B-7DCE-20D9DC734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888" y="2178096"/>
            <a:ext cx="538805" cy="34368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5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6,0</a:t>
            </a:r>
          </a:p>
          <a:p>
            <a:pPr algn="ctr" defTabSz="60955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</a:p>
        </p:txBody>
      </p:sp>
      <p:sp>
        <p:nvSpPr>
          <p:cNvPr id="5" name="AutoShape 586">
            <a:extLst>
              <a:ext uri="{FF2B5EF4-FFF2-40B4-BE49-F238E27FC236}">
                <a16:creationId xmlns:a16="http://schemas.microsoft.com/office/drawing/2014/main" id="{18493EF4-07EF-597A-9A8B-B3FC4DC0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701" y="2494000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55" fontAlgn="base">
              <a:spcBef>
                <a:spcPct val="0"/>
              </a:spcBef>
              <a:spcAft>
                <a:spcPct val="0"/>
              </a:spcAft>
              <a:tabLst>
                <a:tab pos="180962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+30%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31C5EA6-DD4F-AFEE-E62C-AB050647B41C}"/>
              </a:ext>
            </a:extLst>
          </p:cNvPr>
          <p:cNvGrpSpPr>
            <a:grpSpLocks noChangeAspect="1"/>
          </p:cNvGrpSpPr>
          <p:nvPr/>
        </p:nvGrpSpPr>
        <p:grpSpPr>
          <a:xfrm>
            <a:off x="10647924" y="928795"/>
            <a:ext cx="1707873" cy="1552612"/>
            <a:chOff x="2322706" y="2551837"/>
            <a:chExt cx="1841711" cy="1841711"/>
          </a:xfrm>
        </p:grpSpPr>
        <p:pic>
          <p:nvPicPr>
            <p:cNvPr id="10" name="Immagine 9" descr="Immagine che contiene testo, grafica, illustrazione, clipart&#10;&#10;Descrizione generata automaticamente">
              <a:extLst>
                <a:ext uri="{FF2B5EF4-FFF2-40B4-BE49-F238E27FC236}">
                  <a16:creationId xmlns:a16="http://schemas.microsoft.com/office/drawing/2014/main" id="{80D8B3B0-CB16-741E-6287-024BAC9B1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2706" y="2551837"/>
              <a:ext cx="1841711" cy="1841711"/>
            </a:xfrm>
            <a:prstGeom prst="rect">
              <a:avLst/>
            </a:prstGeom>
          </p:spPr>
        </p:pic>
        <p:pic>
          <p:nvPicPr>
            <p:cNvPr id="11" name="Immagine 10" descr="Immagine che contiene Elementi grafici, design&#10;&#10;Descrizione generata automaticamente">
              <a:extLst>
                <a:ext uri="{FF2B5EF4-FFF2-40B4-BE49-F238E27FC236}">
                  <a16:creationId xmlns:a16="http://schemas.microsoft.com/office/drawing/2014/main" id="{A60DF7F8-6369-7689-3399-5A8053A0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773" y="3258992"/>
              <a:ext cx="207384" cy="25659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88944B-25D3-9A45-15CB-6F16786BD91A}"/>
              </a:ext>
            </a:extLst>
          </p:cNvPr>
          <p:cNvSpPr txBox="1"/>
          <p:nvPr/>
        </p:nvSpPr>
        <p:spPr>
          <a:xfrm>
            <a:off x="3403395" y="6102507"/>
            <a:ext cx="8642836" cy="184666"/>
          </a:xfrm>
          <a:prstGeom prst="rect">
            <a:avLst/>
          </a:prstGeom>
          <a:noFill/>
        </p:spPr>
        <p:txBody>
          <a:bodyPr wrap="square" lIns="120000" tIns="0" rIns="120000" bIns="0" rtlCol="0" anchor="ctr" anchorCtr="0">
            <a:spAutoFit/>
          </a:bodyPr>
          <a:lstStyle/>
          <a:p>
            <a:pPr algn="r" defTabSz="609585"/>
            <a:r>
              <a:rPr lang="it-IT" sz="1200" kern="0">
                <a:solidFill>
                  <a:srgbClr val="002E54"/>
                </a:solidFill>
                <a:latin typeface="Montserrat" pitchFamily="2" charset="77"/>
                <a:cs typeface="Arial"/>
              </a:rPr>
              <a:t>Fonte: stime Osservatorio Innovative </a:t>
            </a:r>
            <a:r>
              <a:rPr lang="it-IT" sz="1200" kern="0" err="1">
                <a:solidFill>
                  <a:srgbClr val="002E54"/>
                </a:solidFill>
                <a:latin typeface="Montserrat" pitchFamily="2" charset="77"/>
                <a:cs typeface="Arial"/>
              </a:rPr>
              <a:t>Payments</a:t>
            </a:r>
            <a:endParaRPr lang="it-IT" sz="1200" b="1">
              <a:solidFill>
                <a:srgbClr val="002E54"/>
              </a:solidFill>
              <a:latin typeface="Montserrat" pitchFamily="2" charset="77"/>
            </a:endParaRPr>
          </a:p>
        </p:txBody>
      </p:sp>
      <p:pic>
        <p:nvPicPr>
          <p:cNvPr id="7" name="Immagine 6" descr="Immagine che contiene Elementi grafici, logo, schermata, grafica&#10;&#10;Descrizione generata automaticamente">
            <a:extLst>
              <a:ext uri="{FF2B5EF4-FFF2-40B4-BE49-F238E27FC236}">
                <a16:creationId xmlns:a16="http://schemas.microsoft.com/office/drawing/2014/main" id="{572E63DC-40E5-E88C-3659-44A3A7AC11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536" y="748365"/>
            <a:ext cx="1324464" cy="1324464"/>
          </a:xfrm>
          <a:prstGeom prst="rect">
            <a:avLst/>
          </a:prstGeom>
        </p:spPr>
      </p:pic>
      <p:sp>
        <p:nvSpPr>
          <p:cNvPr id="6" name="AutoShape 14">
            <a:extLst>
              <a:ext uri="{FF2B5EF4-FFF2-40B4-BE49-F238E27FC236}">
                <a16:creationId xmlns:a16="http://schemas.microsoft.com/office/drawing/2014/main" id="{8F253E5D-0939-6959-2C1E-F4F246132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996" y="1410294"/>
            <a:ext cx="538805" cy="343689"/>
          </a:xfrm>
          <a:prstGeom prst="roundRect">
            <a:avLst>
              <a:gd name="adj" fmla="val 416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 anchorCtr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0955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867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7,6</a:t>
            </a:r>
          </a:p>
          <a:p>
            <a:pPr algn="ctr" defTabSz="60955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E54"/>
                </a:solidFill>
                <a:latin typeface="Montserrat" pitchFamily="2" charset="77"/>
                <a:ea typeface="MS PGothic" pitchFamily="34" charset="-128"/>
                <a:cs typeface="Arial" pitchFamily="34" charset="0"/>
              </a:rPr>
              <a:t>mld</a:t>
            </a:r>
          </a:p>
        </p:txBody>
      </p:sp>
      <p:sp>
        <p:nvSpPr>
          <p:cNvPr id="8" name="AutoShape 586">
            <a:extLst>
              <a:ext uri="{FF2B5EF4-FFF2-40B4-BE49-F238E27FC236}">
                <a16:creationId xmlns:a16="http://schemas.microsoft.com/office/drawing/2014/main" id="{AE173047-CB30-847B-7DB9-1415CE143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968" y="1713712"/>
            <a:ext cx="672000" cy="384000"/>
          </a:xfrm>
          <a:prstGeom prst="star32">
            <a:avLst>
              <a:gd name="adj" fmla="val 46255"/>
            </a:avLst>
          </a:prstGeom>
          <a:noFill/>
          <a:ln w="28575">
            <a:noFill/>
            <a:prstDash val="solid"/>
            <a:miter lim="800000"/>
            <a:headEnd/>
            <a:tailEnd type="triangle"/>
          </a:ln>
        </p:spPr>
        <p:txBody>
          <a:bodyPr wrap="none" lIns="91435" tIns="45717" rIns="91435" bIns="45717" anchor="ctr"/>
          <a:lstStyle/>
          <a:p>
            <a:pPr algn="ctr" defTabSz="609555" fontAlgn="base">
              <a:spcBef>
                <a:spcPct val="0"/>
              </a:spcBef>
              <a:spcAft>
                <a:spcPct val="0"/>
              </a:spcAft>
              <a:tabLst>
                <a:tab pos="180962" algn="l"/>
              </a:tabLst>
            </a:pPr>
            <a:r>
              <a:rPr lang="it-IT" sz="1400" b="1">
                <a:solidFill>
                  <a:srgbClr val="002E54"/>
                </a:solidFill>
                <a:latin typeface="Montserrat" pitchFamily="2" charset="77"/>
              </a:rPr>
              <a:t>+26%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B9423499-DA5D-B2FF-172D-A3FCD80971F6}"/>
              </a:ext>
            </a:extLst>
          </p:cNvPr>
          <p:cNvGrpSpPr/>
          <p:nvPr/>
        </p:nvGrpSpPr>
        <p:grpSpPr>
          <a:xfrm>
            <a:off x="465811" y="1108004"/>
            <a:ext cx="1256053" cy="1582707"/>
            <a:chOff x="349358" y="831003"/>
            <a:chExt cx="942040" cy="1187030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BADF34CB-F971-28FC-698A-1B715F0ACCCB}"/>
                </a:ext>
              </a:extLst>
            </p:cNvPr>
            <p:cNvSpPr/>
            <p:nvPr/>
          </p:nvSpPr>
          <p:spPr>
            <a:xfrm>
              <a:off x="387739" y="831003"/>
              <a:ext cx="120316" cy="1203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endParaRPr lang="it-IT" sz="2400">
                <a:solidFill>
                  <a:srgbClr val="FFFFFF"/>
                </a:solidFill>
                <a:latin typeface="Montserrat" pitchFamily="2" charset="77"/>
              </a:endParaRPr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A7D52CDE-83B6-4C57-6AE2-841D98AF232F}"/>
                </a:ext>
              </a:extLst>
            </p:cNvPr>
            <p:cNvSpPr/>
            <p:nvPr/>
          </p:nvSpPr>
          <p:spPr>
            <a:xfrm>
              <a:off x="349358" y="1171291"/>
              <a:ext cx="846742" cy="84674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585"/>
              <a:endParaRPr lang="it-IT" sz="2400">
                <a:solidFill>
                  <a:srgbClr val="FFFFFF"/>
                </a:solidFill>
                <a:latin typeface="Montserrat" pitchFamily="2" charset="77"/>
              </a:endParaRP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88081E1E-3CC3-C5DC-5997-A911417B9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509" y="1171292"/>
              <a:ext cx="807889" cy="774967"/>
            </a:xfrm>
            <a:prstGeom prst="rect">
              <a:avLst/>
            </a:prstGeom>
          </p:spPr>
        </p:pic>
      </p:grpSp>
      <p:pic>
        <p:nvPicPr>
          <p:cNvPr id="25" name="Picture 2" descr="Mobile app ">
            <a:hlinkClick r:id="rId8" tooltip="Mobile app"/>
            <a:extLst>
              <a:ext uri="{FF2B5EF4-FFF2-40B4-BE49-F238E27FC236}">
                <a16:creationId xmlns:a16="http://schemas.microsoft.com/office/drawing/2014/main" id="{11AB8B89-C00E-B769-A248-9E45B14C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26" y="1834137"/>
            <a:ext cx="520660" cy="5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0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sservatori">
  <a:themeElements>
    <a:clrScheme name="Oss 2020 r">
      <a:dk1>
        <a:srgbClr val="000000"/>
      </a:dk1>
      <a:lt1>
        <a:srgbClr val="FFFFFF"/>
      </a:lt1>
      <a:dk2>
        <a:srgbClr val="FF655C"/>
      </a:dk2>
      <a:lt2>
        <a:srgbClr val="16AAFF"/>
      </a:lt2>
      <a:accent1>
        <a:srgbClr val="002E54"/>
      </a:accent1>
      <a:accent2>
        <a:srgbClr val="017DC1"/>
      </a:accent2>
      <a:accent3>
        <a:srgbClr val="00BBE6"/>
      </a:accent3>
      <a:accent4>
        <a:srgbClr val="92E6FD"/>
      </a:accent4>
      <a:accent5>
        <a:srgbClr val="00799B"/>
      </a:accent5>
      <a:accent6>
        <a:srgbClr val="49BECD"/>
      </a:accent6>
      <a:hlink>
        <a:srgbClr val="FF655C"/>
      </a:hlink>
      <a:folHlink>
        <a:srgbClr val="16AAFF"/>
      </a:folHlink>
    </a:clrScheme>
    <a:fontScheme name="Elica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  <a:latin typeface="Montserrat" pitchFamily="2" charset="77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002E58"/>
            </a:solidFill>
            <a:latin typeface="Montserra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vegni/Eventi">
  <a:themeElements>
    <a:clrScheme name="Oss 2020 r">
      <a:dk1>
        <a:srgbClr val="000000"/>
      </a:dk1>
      <a:lt1>
        <a:srgbClr val="FFFFFF"/>
      </a:lt1>
      <a:dk2>
        <a:srgbClr val="FF655C"/>
      </a:dk2>
      <a:lt2>
        <a:srgbClr val="16AAFF"/>
      </a:lt2>
      <a:accent1>
        <a:srgbClr val="002E54"/>
      </a:accent1>
      <a:accent2>
        <a:srgbClr val="017DC1"/>
      </a:accent2>
      <a:accent3>
        <a:srgbClr val="00BBE6"/>
      </a:accent3>
      <a:accent4>
        <a:srgbClr val="92E6FD"/>
      </a:accent4>
      <a:accent5>
        <a:srgbClr val="00799B"/>
      </a:accent5>
      <a:accent6>
        <a:srgbClr val="49BECD"/>
      </a:accent6>
      <a:hlink>
        <a:srgbClr val="FF655C"/>
      </a:hlink>
      <a:folHlink>
        <a:srgbClr val="16AAFF"/>
      </a:folHlink>
    </a:clrScheme>
    <a:fontScheme name="Elica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  <a:latin typeface="Montserrat" pitchFamily="2" charset="77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002E58"/>
            </a:solidFill>
            <a:latin typeface="Montserrat" pitchFamily="2" charset="77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fici Report">
    <a:dk1>
      <a:srgbClr val="003366"/>
    </a:dk1>
    <a:lt1>
      <a:srgbClr val="3399FF"/>
    </a:lt1>
    <a:dk2>
      <a:srgbClr val="FFFFFF"/>
    </a:dk2>
    <a:lt2>
      <a:srgbClr val="E9F2F7"/>
    </a:lt2>
    <a:accent1>
      <a:srgbClr val="FF5050"/>
    </a:accent1>
    <a:accent2>
      <a:srgbClr val="FFCA61"/>
    </a:accent2>
    <a:accent3>
      <a:srgbClr val="54C878"/>
    </a:accent3>
    <a:accent4>
      <a:srgbClr val="3399FF"/>
    </a:accent4>
    <a:accent5>
      <a:srgbClr val="0060C0"/>
    </a:accent5>
    <a:accent6>
      <a:srgbClr val="CC99FF"/>
    </a:accent6>
    <a:hlink>
      <a:srgbClr val="003366"/>
    </a:hlink>
    <a:folHlink>
      <a:srgbClr val="3399FF"/>
    </a:folHlink>
  </a:clrScheme>
  <a:fontScheme name="Grafici Repor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Grafici Report">
    <a:dk1>
      <a:srgbClr val="003366"/>
    </a:dk1>
    <a:lt1>
      <a:srgbClr val="3399FF"/>
    </a:lt1>
    <a:dk2>
      <a:srgbClr val="FFFFFF"/>
    </a:dk2>
    <a:lt2>
      <a:srgbClr val="E9F2F7"/>
    </a:lt2>
    <a:accent1>
      <a:srgbClr val="FF5050"/>
    </a:accent1>
    <a:accent2>
      <a:srgbClr val="FFCA61"/>
    </a:accent2>
    <a:accent3>
      <a:srgbClr val="54C878"/>
    </a:accent3>
    <a:accent4>
      <a:srgbClr val="3399FF"/>
    </a:accent4>
    <a:accent5>
      <a:srgbClr val="0060C0"/>
    </a:accent5>
    <a:accent6>
      <a:srgbClr val="CC99FF"/>
    </a:accent6>
    <a:hlink>
      <a:srgbClr val="003366"/>
    </a:hlink>
    <a:folHlink>
      <a:srgbClr val="3399FF"/>
    </a:folHlink>
  </a:clrScheme>
  <a:fontScheme name="Grafici Repor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rafici Report">
    <a:dk1>
      <a:srgbClr val="003366"/>
    </a:dk1>
    <a:lt1>
      <a:srgbClr val="3399FF"/>
    </a:lt1>
    <a:dk2>
      <a:srgbClr val="FFFFFF"/>
    </a:dk2>
    <a:lt2>
      <a:srgbClr val="E9F2F7"/>
    </a:lt2>
    <a:accent1>
      <a:srgbClr val="FF5050"/>
    </a:accent1>
    <a:accent2>
      <a:srgbClr val="FFCA61"/>
    </a:accent2>
    <a:accent3>
      <a:srgbClr val="54C878"/>
    </a:accent3>
    <a:accent4>
      <a:srgbClr val="3399FF"/>
    </a:accent4>
    <a:accent5>
      <a:srgbClr val="0060C0"/>
    </a:accent5>
    <a:accent6>
      <a:srgbClr val="CC99FF"/>
    </a:accent6>
    <a:hlink>
      <a:srgbClr val="003366"/>
    </a:hlink>
    <a:folHlink>
      <a:srgbClr val="3399FF"/>
    </a:folHlink>
  </a:clrScheme>
  <a:fontScheme name="Grafici Repor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rafici Report">
    <a:dk1>
      <a:srgbClr val="003366"/>
    </a:dk1>
    <a:lt1>
      <a:srgbClr val="3399FF"/>
    </a:lt1>
    <a:dk2>
      <a:srgbClr val="FFFFFF"/>
    </a:dk2>
    <a:lt2>
      <a:srgbClr val="E9F2F7"/>
    </a:lt2>
    <a:accent1>
      <a:srgbClr val="FF5050"/>
    </a:accent1>
    <a:accent2>
      <a:srgbClr val="FFCA61"/>
    </a:accent2>
    <a:accent3>
      <a:srgbClr val="54C878"/>
    </a:accent3>
    <a:accent4>
      <a:srgbClr val="3399FF"/>
    </a:accent4>
    <a:accent5>
      <a:srgbClr val="0060C0"/>
    </a:accent5>
    <a:accent6>
      <a:srgbClr val="CC99FF"/>
    </a:accent6>
    <a:hlink>
      <a:srgbClr val="003366"/>
    </a:hlink>
    <a:folHlink>
      <a:srgbClr val="3399FF"/>
    </a:folHlink>
  </a:clrScheme>
  <a:fontScheme name="Grafici Repor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rafici Report">
    <a:dk1>
      <a:srgbClr val="003366"/>
    </a:dk1>
    <a:lt1>
      <a:srgbClr val="3399FF"/>
    </a:lt1>
    <a:dk2>
      <a:srgbClr val="FFFFFF"/>
    </a:dk2>
    <a:lt2>
      <a:srgbClr val="E9F2F7"/>
    </a:lt2>
    <a:accent1>
      <a:srgbClr val="FF5050"/>
    </a:accent1>
    <a:accent2>
      <a:srgbClr val="FFCA61"/>
    </a:accent2>
    <a:accent3>
      <a:srgbClr val="54C878"/>
    </a:accent3>
    <a:accent4>
      <a:srgbClr val="3399FF"/>
    </a:accent4>
    <a:accent5>
      <a:srgbClr val="0060C0"/>
    </a:accent5>
    <a:accent6>
      <a:srgbClr val="CC99FF"/>
    </a:accent6>
    <a:hlink>
      <a:srgbClr val="003366"/>
    </a:hlink>
    <a:folHlink>
      <a:srgbClr val="3399FF"/>
    </a:folHlink>
  </a:clrScheme>
  <a:fontScheme name="Grafici Repor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rafici Report">
    <a:dk1>
      <a:srgbClr val="003366"/>
    </a:dk1>
    <a:lt1>
      <a:srgbClr val="3399FF"/>
    </a:lt1>
    <a:dk2>
      <a:srgbClr val="FFFFFF"/>
    </a:dk2>
    <a:lt2>
      <a:srgbClr val="E9F2F7"/>
    </a:lt2>
    <a:accent1>
      <a:srgbClr val="FF5050"/>
    </a:accent1>
    <a:accent2>
      <a:srgbClr val="FFCA61"/>
    </a:accent2>
    <a:accent3>
      <a:srgbClr val="54C878"/>
    </a:accent3>
    <a:accent4>
      <a:srgbClr val="3399FF"/>
    </a:accent4>
    <a:accent5>
      <a:srgbClr val="0060C0"/>
    </a:accent5>
    <a:accent6>
      <a:srgbClr val="CC99FF"/>
    </a:accent6>
    <a:hlink>
      <a:srgbClr val="003366"/>
    </a:hlink>
    <a:folHlink>
      <a:srgbClr val="3399FF"/>
    </a:folHlink>
  </a:clrScheme>
  <a:fontScheme name="Grafici Repor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Grafici Report">
    <a:dk1>
      <a:srgbClr val="003366"/>
    </a:dk1>
    <a:lt1>
      <a:srgbClr val="3399FF"/>
    </a:lt1>
    <a:dk2>
      <a:srgbClr val="FFFFFF"/>
    </a:dk2>
    <a:lt2>
      <a:srgbClr val="E9F2F7"/>
    </a:lt2>
    <a:accent1>
      <a:srgbClr val="FF5050"/>
    </a:accent1>
    <a:accent2>
      <a:srgbClr val="FFCA61"/>
    </a:accent2>
    <a:accent3>
      <a:srgbClr val="54C878"/>
    </a:accent3>
    <a:accent4>
      <a:srgbClr val="3399FF"/>
    </a:accent4>
    <a:accent5>
      <a:srgbClr val="0060C0"/>
    </a:accent5>
    <a:accent6>
      <a:srgbClr val="CC99FF"/>
    </a:accent6>
    <a:hlink>
      <a:srgbClr val="003366"/>
    </a:hlink>
    <a:folHlink>
      <a:srgbClr val="3399FF"/>
    </a:folHlink>
  </a:clrScheme>
  <a:fontScheme name="Grafici Repor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Grafici Report">
    <a:dk1>
      <a:srgbClr val="003366"/>
    </a:dk1>
    <a:lt1>
      <a:srgbClr val="3399FF"/>
    </a:lt1>
    <a:dk2>
      <a:srgbClr val="FFFFFF"/>
    </a:dk2>
    <a:lt2>
      <a:srgbClr val="E9F2F7"/>
    </a:lt2>
    <a:accent1>
      <a:srgbClr val="FF5050"/>
    </a:accent1>
    <a:accent2>
      <a:srgbClr val="FFCA61"/>
    </a:accent2>
    <a:accent3>
      <a:srgbClr val="54C878"/>
    </a:accent3>
    <a:accent4>
      <a:srgbClr val="3399FF"/>
    </a:accent4>
    <a:accent5>
      <a:srgbClr val="0060C0"/>
    </a:accent5>
    <a:accent6>
      <a:srgbClr val="CC99FF"/>
    </a:accent6>
    <a:hlink>
      <a:srgbClr val="003366"/>
    </a:hlink>
    <a:folHlink>
      <a:srgbClr val="3399FF"/>
    </a:folHlink>
  </a:clrScheme>
  <a:fontScheme name="Grafici Repor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Grafici Report">
    <a:dk1>
      <a:srgbClr val="003366"/>
    </a:dk1>
    <a:lt1>
      <a:srgbClr val="3399FF"/>
    </a:lt1>
    <a:dk2>
      <a:srgbClr val="FFFFFF"/>
    </a:dk2>
    <a:lt2>
      <a:srgbClr val="E9F2F7"/>
    </a:lt2>
    <a:accent1>
      <a:srgbClr val="FF5050"/>
    </a:accent1>
    <a:accent2>
      <a:srgbClr val="FFCA61"/>
    </a:accent2>
    <a:accent3>
      <a:srgbClr val="54C878"/>
    </a:accent3>
    <a:accent4>
      <a:srgbClr val="3399FF"/>
    </a:accent4>
    <a:accent5>
      <a:srgbClr val="0060C0"/>
    </a:accent5>
    <a:accent6>
      <a:srgbClr val="CC99FF"/>
    </a:accent6>
    <a:hlink>
      <a:srgbClr val="003366"/>
    </a:hlink>
    <a:folHlink>
      <a:srgbClr val="3399FF"/>
    </a:folHlink>
  </a:clrScheme>
  <a:fontScheme name="Grafici Repor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Grafici Report">
    <a:dk1>
      <a:srgbClr val="003366"/>
    </a:dk1>
    <a:lt1>
      <a:srgbClr val="3399FF"/>
    </a:lt1>
    <a:dk2>
      <a:srgbClr val="FFFFFF"/>
    </a:dk2>
    <a:lt2>
      <a:srgbClr val="E9F2F7"/>
    </a:lt2>
    <a:accent1>
      <a:srgbClr val="FF5050"/>
    </a:accent1>
    <a:accent2>
      <a:srgbClr val="FFCA61"/>
    </a:accent2>
    <a:accent3>
      <a:srgbClr val="54C878"/>
    </a:accent3>
    <a:accent4>
      <a:srgbClr val="3399FF"/>
    </a:accent4>
    <a:accent5>
      <a:srgbClr val="0060C0"/>
    </a:accent5>
    <a:accent6>
      <a:srgbClr val="CC99FF"/>
    </a:accent6>
    <a:hlink>
      <a:srgbClr val="003366"/>
    </a:hlink>
    <a:folHlink>
      <a:srgbClr val="3399FF"/>
    </a:folHlink>
  </a:clrScheme>
  <a:fontScheme name="Grafici Repor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964</Words>
  <Application>Microsoft Office PowerPoint</Application>
  <PresentationFormat>Widescreen</PresentationFormat>
  <Paragraphs>399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Helvetica</vt:lpstr>
      <vt:lpstr>Montserrat</vt:lpstr>
      <vt:lpstr>Roboto</vt:lpstr>
      <vt:lpstr>Trebuchet MS</vt:lpstr>
      <vt:lpstr>Verdana</vt:lpstr>
      <vt:lpstr>Osservatori</vt:lpstr>
      <vt:lpstr>Convegni/Eventi</vt:lpstr>
      <vt:lpstr>I pagamenti digitali in Italia: trend ed evoluzioni</vt:lpstr>
      <vt:lpstr>Ivano Asaro</vt:lpstr>
      <vt:lpstr>I consumi in Italia e gli strumenti di pagamento nel 2024</vt:lpstr>
      <vt:lpstr>Gli italiani preferiscono i pagamenti digitali</vt:lpstr>
      <vt:lpstr>Pagamenti digitali in Italia: il transato e le transazioni</vt:lpstr>
      <vt:lpstr>Il transato dei pagamenti con carta in Italia nel 2024</vt:lpstr>
      <vt:lpstr>Le transazioni dei pagamenti con carta in Italia nel 2024</vt:lpstr>
      <vt:lpstr>Contactless: il transato nel 2024</vt:lpstr>
      <vt:lpstr>Contactless: le transazioni nel 2024</vt:lpstr>
      <vt:lpstr>Contactless: il transato nel 2024</vt:lpstr>
      <vt:lpstr>Contactless: le transazioni nel 2024</vt:lpstr>
      <vt:lpstr>Innovative Payments: il transato nel 2024</vt:lpstr>
      <vt:lpstr>Innovative Payments: il transato nel 2024 in negozio</vt:lpstr>
      <vt:lpstr>Mobile e Wearable Payment in negozio: il transato</vt:lpstr>
      <vt:lpstr>Il parco dei POS attivi in Italia</vt:lpstr>
      <vt:lpstr>I pagamenti digitali in Italia: trend ed evoluzioni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pagamenti digitali in Italia: trend ed evoluzioni</dc:title>
  <dc:creator>Ivano Asaro</dc:creator>
  <cp:lastModifiedBy>Ivano Asaro</cp:lastModifiedBy>
  <cp:revision>1</cp:revision>
  <dcterms:created xsi:type="dcterms:W3CDTF">2025-10-28T22:24:34Z</dcterms:created>
  <dcterms:modified xsi:type="dcterms:W3CDTF">2025-10-28T22:45:22Z</dcterms:modified>
</cp:coreProperties>
</file>